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88" r:id="rId1"/>
  </p:sldMasterIdLst>
  <p:sldIdLst>
    <p:sldId id="256" r:id="rId2"/>
    <p:sldId id="272" r:id="rId3"/>
    <p:sldId id="266" r:id="rId4"/>
    <p:sldId id="279" r:id="rId5"/>
    <p:sldId id="297" r:id="rId6"/>
    <p:sldId id="298" r:id="rId7"/>
    <p:sldId id="299" r:id="rId8"/>
    <p:sldId id="284" r:id="rId9"/>
    <p:sldId id="260" r:id="rId10"/>
    <p:sldId id="278" r:id="rId11"/>
    <p:sldId id="270" r:id="rId12"/>
    <p:sldId id="267" r:id="rId13"/>
    <p:sldId id="268" r:id="rId14"/>
    <p:sldId id="276" r:id="rId15"/>
    <p:sldId id="292" r:id="rId16"/>
    <p:sldId id="269" r:id="rId17"/>
    <p:sldId id="280" r:id="rId18"/>
    <p:sldId id="258" r:id="rId19"/>
    <p:sldId id="283" r:id="rId20"/>
    <p:sldId id="275" r:id="rId21"/>
    <p:sldId id="273" r:id="rId22"/>
    <p:sldId id="281" r:id="rId23"/>
    <p:sldId id="263" r:id="rId24"/>
    <p:sldId id="294" r:id="rId25"/>
    <p:sldId id="295" r:id="rId26"/>
    <p:sldId id="264" r:id="rId27"/>
    <p:sldId id="296" r:id="rId28"/>
    <p:sldId id="259" r:id="rId29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31" autoAdjust="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CE241-B339-4825-A7A1-608738317551}" type="datetimeFigureOut">
              <a:rPr lang="es-AR" smtClean="0"/>
              <a:t>11/10/2024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5663B-2AF1-4FC2-8007-F0DD08A6316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30447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CE241-B339-4825-A7A1-608738317551}" type="datetimeFigureOut">
              <a:rPr lang="es-AR" smtClean="0"/>
              <a:t>11/10/2024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5663B-2AF1-4FC2-8007-F0DD08A6316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22387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CE241-B339-4825-A7A1-608738317551}" type="datetimeFigureOut">
              <a:rPr lang="es-AR" smtClean="0"/>
              <a:t>11/10/2024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5663B-2AF1-4FC2-8007-F0DD08A6316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868863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CE241-B339-4825-A7A1-608738317551}" type="datetimeFigureOut">
              <a:rPr lang="es-AR" smtClean="0"/>
              <a:t>11/10/2024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5663B-2AF1-4FC2-8007-F0DD08A63168}" type="slidenum">
              <a:rPr lang="es-AR" smtClean="0"/>
              <a:t>‹Nº›</a:t>
            </a:fld>
            <a:endParaRPr lang="es-AR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904275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CE241-B339-4825-A7A1-608738317551}" type="datetimeFigureOut">
              <a:rPr lang="es-AR" smtClean="0"/>
              <a:t>11/10/2024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5663B-2AF1-4FC2-8007-F0DD08A6316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138824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CE241-B339-4825-A7A1-608738317551}" type="datetimeFigureOut">
              <a:rPr lang="es-AR" smtClean="0"/>
              <a:t>11/10/2024</a:t>
            </a:fld>
            <a:endParaRPr lang="es-A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5663B-2AF1-4FC2-8007-F0DD08A6316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022439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CE241-B339-4825-A7A1-608738317551}" type="datetimeFigureOut">
              <a:rPr lang="es-AR" smtClean="0"/>
              <a:t>11/10/2024</a:t>
            </a:fld>
            <a:endParaRPr lang="es-A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5663B-2AF1-4FC2-8007-F0DD08A6316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722729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CE241-B339-4825-A7A1-608738317551}" type="datetimeFigureOut">
              <a:rPr lang="es-AR" smtClean="0"/>
              <a:t>11/10/2024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5663B-2AF1-4FC2-8007-F0DD08A6316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374254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CE241-B339-4825-A7A1-608738317551}" type="datetimeFigureOut">
              <a:rPr lang="es-AR" smtClean="0"/>
              <a:t>11/10/2024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5663B-2AF1-4FC2-8007-F0DD08A6316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80365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CE241-B339-4825-A7A1-608738317551}" type="datetimeFigureOut">
              <a:rPr lang="es-AR" smtClean="0"/>
              <a:t>11/10/2024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5663B-2AF1-4FC2-8007-F0DD08A6316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74411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CE241-B339-4825-A7A1-608738317551}" type="datetimeFigureOut">
              <a:rPr lang="es-AR" smtClean="0"/>
              <a:t>11/10/2024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5663B-2AF1-4FC2-8007-F0DD08A6316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14371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CE241-B339-4825-A7A1-608738317551}" type="datetimeFigureOut">
              <a:rPr lang="es-AR" smtClean="0"/>
              <a:t>11/10/2024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5663B-2AF1-4FC2-8007-F0DD08A6316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14619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CE241-B339-4825-A7A1-608738317551}" type="datetimeFigureOut">
              <a:rPr lang="es-AR" smtClean="0"/>
              <a:t>11/10/2024</a:t>
            </a:fld>
            <a:endParaRPr lang="es-A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5663B-2AF1-4FC2-8007-F0DD08A6316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96845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CE241-B339-4825-A7A1-608738317551}" type="datetimeFigureOut">
              <a:rPr lang="es-AR" smtClean="0"/>
              <a:t>11/10/2024</a:t>
            </a:fld>
            <a:endParaRPr lang="es-AR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5663B-2AF1-4FC2-8007-F0DD08A6316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2204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CE241-B339-4825-A7A1-608738317551}" type="datetimeFigureOut">
              <a:rPr lang="es-AR" smtClean="0"/>
              <a:t>11/10/2024</a:t>
            </a:fld>
            <a:endParaRPr lang="es-A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5663B-2AF1-4FC2-8007-F0DD08A6316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39302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CE241-B339-4825-A7A1-608738317551}" type="datetimeFigureOut">
              <a:rPr lang="es-AR" smtClean="0"/>
              <a:t>11/10/2024</a:t>
            </a:fld>
            <a:endParaRPr lang="es-AR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5663B-2AF1-4FC2-8007-F0DD08A6316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32721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CE241-B339-4825-A7A1-608738317551}" type="datetimeFigureOut">
              <a:rPr lang="es-AR" smtClean="0"/>
              <a:t>11/10/2024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5663B-2AF1-4FC2-8007-F0DD08A6316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35596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AA5CE241-B339-4825-A7A1-608738317551}" type="datetimeFigureOut">
              <a:rPr lang="es-AR" smtClean="0"/>
              <a:t>11/10/2024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85663B-2AF1-4FC2-8007-F0DD08A6316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955987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89" r:id="rId1"/>
    <p:sldLayoutId id="2147483990" r:id="rId2"/>
    <p:sldLayoutId id="2147483991" r:id="rId3"/>
    <p:sldLayoutId id="2147483992" r:id="rId4"/>
    <p:sldLayoutId id="2147483993" r:id="rId5"/>
    <p:sldLayoutId id="2147483994" r:id="rId6"/>
    <p:sldLayoutId id="2147483995" r:id="rId7"/>
    <p:sldLayoutId id="2147483996" r:id="rId8"/>
    <p:sldLayoutId id="2147483997" r:id="rId9"/>
    <p:sldLayoutId id="2147483998" r:id="rId10"/>
    <p:sldLayoutId id="2147483999" r:id="rId11"/>
    <p:sldLayoutId id="2147484000" r:id="rId12"/>
    <p:sldLayoutId id="2147484001" r:id="rId13"/>
    <p:sldLayoutId id="2147484002" r:id="rId14"/>
    <p:sldLayoutId id="2147484003" r:id="rId15"/>
    <p:sldLayoutId id="2147484004" r:id="rId16"/>
    <p:sldLayoutId id="214748400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png"/><Relationship Id="rId5" Type="http://schemas.openxmlformats.org/officeDocument/2006/relationships/image" Target="../media/image180.png"/><Relationship Id="rId4" Type="http://schemas.openxmlformats.org/officeDocument/2006/relationships/image" Target="../media/image17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038347" y="665921"/>
            <a:ext cx="8825658" cy="3329581"/>
          </a:xfrm>
        </p:spPr>
        <p:txBody>
          <a:bodyPr/>
          <a:lstStyle/>
          <a:p>
            <a:r>
              <a:rPr lang="es-AR" dirty="0" err="1" smtClean="0"/>
              <a:t>Enfases</a:t>
            </a:r>
            <a:r>
              <a:rPr lang="es-AR" dirty="0" smtClean="0"/>
              <a:t> de </a:t>
            </a:r>
            <a:br>
              <a:rPr lang="es-AR" dirty="0" smtClean="0"/>
            </a:br>
            <a:r>
              <a:rPr lang="es-AR" dirty="0" smtClean="0"/>
              <a:t>antenas </a:t>
            </a:r>
            <a:r>
              <a:rPr lang="es-AR" dirty="0" err="1" smtClean="0"/>
              <a:t>yagi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34155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Elipse 38"/>
          <p:cNvSpPr/>
          <p:nvPr/>
        </p:nvSpPr>
        <p:spPr>
          <a:xfrm>
            <a:off x="3630304" y="4823619"/>
            <a:ext cx="8068210" cy="8808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5" name="Elipse 34"/>
          <p:cNvSpPr/>
          <p:nvPr/>
        </p:nvSpPr>
        <p:spPr>
          <a:xfrm>
            <a:off x="3674659" y="4940490"/>
            <a:ext cx="1753737" cy="61415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68487" y="592044"/>
            <a:ext cx="10640588" cy="1400530"/>
          </a:xfrm>
        </p:spPr>
        <p:txBody>
          <a:bodyPr/>
          <a:lstStyle/>
          <a:p>
            <a:r>
              <a:rPr lang="es-AR" dirty="0" smtClean="0"/>
              <a:t>La importancia del ángulo de disparo</a:t>
            </a:r>
            <a:endParaRPr lang="es-AR" dirty="0"/>
          </a:p>
        </p:txBody>
      </p:sp>
      <p:cxnSp>
        <p:nvCxnSpPr>
          <p:cNvPr id="7" name="Conector recto 6"/>
          <p:cNvCxnSpPr/>
          <p:nvPr/>
        </p:nvCxnSpPr>
        <p:spPr>
          <a:xfrm flipV="1">
            <a:off x="368487" y="2210938"/>
            <a:ext cx="3889612" cy="3166281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/>
          <p:cNvCxnSpPr/>
          <p:nvPr/>
        </p:nvCxnSpPr>
        <p:spPr>
          <a:xfrm>
            <a:off x="4258099" y="2210938"/>
            <a:ext cx="3166280" cy="2947917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/>
        </p:nvCxnSpPr>
        <p:spPr>
          <a:xfrm flipH="1">
            <a:off x="368487" y="2210938"/>
            <a:ext cx="1821975" cy="3166281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/>
          <p:cNvCxnSpPr/>
          <p:nvPr/>
        </p:nvCxnSpPr>
        <p:spPr>
          <a:xfrm>
            <a:off x="2190462" y="2210938"/>
            <a:ext cx="2313297" cy="3084393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/>
          <p:cNvCxnSpPr/>
          <p:nvPr/>
        </p:nvCxnSpPr>
        <p:spPr>
          <a:xfrm flipV="1">
            <a:off x="368487" y="2210938"/>
            <a:ext cx="5261213" cy="3166282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/>
          <p:cNvCxnSpPr/>
          <p:nvPr/>
        </p:nvCxnSpPr>
        <p:spPr>
          <a:xfrm>
            <a:off x="5629700" y="2197290"/>
            <a:ext cx="4257073" cy="3098041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27"/>
          <p:cNvCxnSpPr/>
          <p:nvPr/>
        </p:nvCxnSpPr>
        <p:spPr>
          <a:xfrm flipH="1">
            <a:off x="368487" y="2197290"/>
            <a:ext cx="2763671" cy="317992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30"/>
          <p:cNvCxnSpPr/>
          <p:nvPr/>
        </p:nvCxnSpPr>
        <p:spPr>
          <a:xfrm>
            <a:off x="3132158" y="2210938"/>
            <a:ext cx="2941092" cy="308439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uadroTexto 39"/>
          <p:cNvSpPr txBox="1"/>
          <p:nvPr/>
        </p:nvSpPr>
        <p:spPr>
          <a:xfrm>
            <a:off x="434438" y="6003891"/>
            <a:ext cx="11602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Disminuye la intensidad de la señal en un </a:t>
            </a:r>
            <a:r>
              <a:rPr lang="es-AR" dirty="0"/>
              <a:t>á</a:t>
            </a:r>
            <a:r>
              <a:rPr lang="es-AR" dirty="0" smtClean="0"/>
              <a:t>ngulo constante o varia el ángulo y con ello la intensidad?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423815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10M SATCKS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767" y="568657"/>
            <a:ext cx="685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122831" y="914400"/>
            <a:ext cx="336181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/>
              <a:t>I</a:t>
            </a:r>
            <a:r>
              <a:rPr lang="es-AR" dirty="0" smtClean="0"/>
              <a:t>deal para DX:</a:t>
            </a:r>
          </a:p>
          <a:p>
            <a:r>
              <a:rPr lang="es-AR" dirty="0" smtClean="0"/>
              <a:t>+Antenas largas</a:t>
            </a:r>
          </a:p>
          <a:p>
            <a:r>
              <a:rPr lang="es-AR" dirty="0" smtClean="0"/>
              <a:t>+Pisada angosta en </a:t>
            </a:r>
            <a:r>
              <a:rPr lang="es-AR" dirty="0" err="1" smtClean="0"/>
              <a:t>azimuth</a:t>
            </a:r>
            <a:endParaRPr lang="es-AR" dirty="0" smtClean="0"/>
          </a:p>
          <a:p>
            <a:r>
              <a:rPr lang="es-AR" dirty="0" smtClean="0"/>
              <a:t>+Angulo variable en </a:t>
            </a:r>
            <a:r>
              <a:rPr lang="es-AR" dirty="0" err="1" smtClean="0"/>
              <a:t>elev</a:t>
            </a:r>
            <a:r>
              <a:rPr lang="es-AR" dirty="0" smtClean="0"/>
              <a:t>.</a:t>
            </a:r>
          </a:p>
          <a:p>
            <a:r>
              <a:rPr lang="es-AR" dirty="0" smtClean="0"/>
              <a:t>- Pisada corta</a:t>
            </a:r>
          </a:p>
        </p:txBody>
      </p:sp>
    </p:spTree>
    <p:extLst>
      <p:ext uri="{BB962C8B-B14F-4D97-AF65-F5344CB8AC3E}">
        <p14:creationId xmlns:p14="http://schemas.microsoft.com/office/powerpoint/2010/main" val="252344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97365" y="1007805"/>
            <a:ext cx="3139205" cy="3741615"/>
          </a:xfrm>
        </p:spPr>
        <p:txBody>
          <a:bodyPr/>
          <a:lstStyle/>
          <a:p>
            <a:r>
              <a:rPr lang="es-AR" dirty="0" err="1" smtClean="0"/>
              <a:t>Multibanda</a:t>
            </a:r>
            <a:endParaRPr lang="es-AR" dirty="0" smtClean="0"/>
          </a:p>
          <a:p>
            <a:pPr>
              <a:buFontTx/>
              <a:buChar char="-"/>
            </a:pPr>
            <a:r>
              <a:rPr lang="es-AR" dirty="0" smtClean="0"/>
              <a:t>No tolera alta ROE</a:t>
            </a:r>
          </a:p>
          <a:p>
            <a:pPr>
              <a:buFontTx/>
              <a:buChar char="-"/>
            </a:pPr>
            <a:r>
              <a:rPr lang="es-AR" dirty="0" smtClean="0"/>
              <a:t>Solo 3 antenas</a:t>
            </a:r>
            <a:endParaRPr lang="es-AR" dirty="0"/>
          </a:p>
          <a:p>
            <a:endParaRPr lang="es-AR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1103312" y="291220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AR" dirty="0" smtClean="0"/>
              <a:t>Adaptación de impedancia</a:t>
            </a:r>
            <a:endParaRPr lang="es-AR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057" y="2408335"/>
            <a:ext cx="5611008" cy="423921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632" y="2408335"/>
            <a:ext cx="5434368" cy="320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29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388" y="373963"/>
            <a:ext cx="9728890" cy="6323779"/>
          </a:xfrm>
        </p:spPr>
      </p:pic>
    </p:spTree>
    <p:extLst>
      <p:ext uri="{BB962C8B-B14F-4D97-AF65-F5344CB8AC3E}">
        <p14:creationId xmlns:p14="http://schemas.microsoft.com/office/powerpoint/2010/main" val="341527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895948" y="231452"/>
            <a:ext cx="5339874" cy="1400530"/>
          </a:xfrm>
        </p:spPr>
        <p:txBody>
          <a:bodyPr/>
          <a:lstStyle/>
          <a:p>
            <a:r>
              <a:rPr lang="es-AR" dirty="0" smtClean="0"/>
              <a:t>Sumador 6 antenas</a:t>
            </a:r>
            <a:br>
              <a:rPr lang="es-AR" dirty="0" smtClean="0"/>
            </a:br>
            <a:r>
              <a:rPr lang="es-AR" dirty="0" smtClean="0"/>
              <a:t>Banda ancha</a:t>
            </a:r>
            <a:endParaRPr lang="es-AR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3891" y="3272825"/>
            <a:ext cx="875272" cy="88088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1454" y="1636531"/>
            <a:ext cx="875272" cy="88088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1454" y="4607789"/>
            <a:ext cx="875272" cy="880883"/>
          </a:xfrm>
          <a:prstGeom prst="rect">
            <a:avLst/>
          </a:prstGeom>
        </p:spPr>
      </p:pic>
      <p:cxnSp>
        <p:nvCxnSpPr>
          <p:cNvPr id="7" name="Conector recto 6"/>
          <p:cNvCxnSpPr/>
          <p:nvPr/>
        </p:nvCxnSpPr>
        <p:spPr>
          <a:xfrm>
            <a:off x="3452884" y="1891291"/>
            <a:ext cx="2115403" cy="1616188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/>
        </p:nvCxnSpPr>
        <p:spPr>
          <a:xfrm flipV="1">
            <a:off x="3452884" y="3698549"/>
            <a:ext cx="2115403" cy="1188087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>
            <a:off x="5864270" y="3507479"/>
            <a:ext cx="1819420" cy="0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uadroTexto 38"/>
          <p:cNvSpPr txBox="1"/>
          <p:nvPr/>
        </p:nvSpPr>
        <p:spPr>
          <a:xfrm>
            <a:off x="4424897" y="5194909"/>
            <a:ext cx="65085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LA SEÑAL NO VA A SER LA MAS FUERTE</a:t>
            </a:r>
          </a:p>
          <a:p>
            <a:r>
              <a:rPr lang="es-AR" dirty="0" smtClean="0"/>
              <a:t>PERO LA QUE PERMANECE MAS TIEMPO COMUNICANDO</a:t>
            </a:r>
          </a:p>
          <a:p>
            <a:r>
              <a:rPr lang="es-AR" dirty="0" smtClean="0"/>
              <a:t>HAY 250 WATTS POR ANTENA</a:t>
            </a:r>
            <a:endParaRPr lang="es-AR" dirty="0"/>
          </a:p>
        </p:txBody>
      </p:sp>
      <p:cxnSp>
        <p:nvCxnSpPr>
          <p:cNvPr id="40" name="Conector recto 39"/>
          <p:cNvCxnSpPr/>
          <p:nvPr/>
        </p:nvCxnSpPr>
        <p:spPr>
          <a:xfrm>
            <a:off x="1870567" y="1003738"/>
            <a:ext cx="1286334" cy="887553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cto 41"/>
          <p:cNvCxnSpPr/>
          <p:nvPr/>
        </p:nvCxnSpPr>
        <p:spPr>
          <a:xfrm>
            <a:off x="1870567" y="2041751"/>
            <a:ext cx="1286335" cy="24451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cto 44"/>
          <p:cNvCxnSpPr/>
          <p:nvPr/>
        </p:nvCxnSpPr>
        <p:spPr>
          <a:xfrm flipH="1">
            <a:off x="1883394" y="2202982"/>
            <a:ext cx="1286950" cy="1067418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 recto 49"/>
          <p:cNvCxnSpPr/>
          <p:nvPr/>
        </p:nvCxnSpPr>
        <p:spPr>
          <a:xfrm flipH="1">
            <a:off x="1870567" y="5214446"/>
            <a:ext cx="1286950" cy="1027212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cto 50"/>
          <p:cNvCxnSpPr/>
          <p:nvPr/>
        </p:nvCxnSpPr>
        <p:spPr>
          <a:xfrm>
            <a:off x="1883394" y="4991601"/>
            <a:ext cx="1265400" cy="27530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ector recto 58"/>
          <p:cNvCxnSpPr/>
          <p:nvPr/>
        </p:nvCxnSpPr>
        <p:spPr>
          <a:xfrm>
            <a:off x="1815671" y="3873828"/>
            <a:ext cx="1341928" cy="1012808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uadroTexto 16"/>
          <p:cNvSpPr txBox="1"/>
          <p:nvPr/>
        </p:nvSpPr>
        <p:spPr>
          <a:xfrm>
            <a:off x="7979673" y="3329217"/>
            <a:ext cx="976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b="1" dirty="0" smtClean="0">
                <a:solidFill>
                  <a:srgbClr val="FF0000"/>
                </a:solidFill>
              </a:rPr>
              <a:t>1000 W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4021160" y="1686073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b="1" dirty="0" smtClean="0">
                <a:solidFill>
                  <a:srgbClr val="FF0000"/>
                </a:solidFill>
              </a:rPr>
              <a:t>500 W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4001543" y="4557808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b="1" dirty="0" smtClean="0">
                <a:solidFill>
                  <a:srgbClr val="FF0000"/>
                </a:solidFill>
              </a:rPr>
              <a:t>500 W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835274" y="819072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b="1" dirty="0" smtClean="0">
                <a:solidFill>
                  <a:srgbClr val="FF0000"/>
                </a:solidFill>
              </a:rPr>
              <a:t>250 W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946976" y="3689162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b="1" dirty="0" smtClean="0">
                <a:solidFill>
                  <a:srgbClr val="FF0000"/>
                </a:solidFill>
              </a:rPr>
              <a:t>250 W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25" name="CuadroTexto 24"/>
          <p:cNvSpPr txBox="1"/>
          <p:nvPr/>
        </p:nvSpPr>
        <p:spPr>
          <a:xfrm>
            <a:off x="968964" y="2959885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b="1" dirty="0" smtClean="0">
                <a:solidFill>
                  <a:srgbClr val="FF0000"/>
                </a:solidFill>
              </a:rPr>
              <a:t>250 W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926539" y="1833650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b="1" dirty="0" smtClean="0">
                <a:solidFill>
                  <a:srgbClr val="FF0000"/>
                </a:solidFill>
              </a:rPr>
              <a:t>250 W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27" name="CuadroTexto 26"/>
          <p:cNvSpPr txBox="1"/>
          <p:nvPr/>
        </p:nvSpPr>
        <p:spPr>
          <a:xfrm>
            <a:off x="958071" y="4818322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b="1" dirty="0" smtClean="0">
                <a:solidFill>
                  <a:srgbClr val="FF0000"/>
                </a:solidFill>
              </a:rPr>
              <a:t>250 W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28" name="CuadroTexto 27"/>
          <p:cNvSpPr txBox="1"/>
          <p:nvPr/>
        </p:nvSpPr>
        <p:spPr>
          <a:xfrm>
            <a:off x="958071" y="6056992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b="1" dirty="0" smtClean="0">
                <a:solidFill>
                  <a:srgbClr val="FF0000"/>
                </a:solidFill>
              </a:rPr>
              <a:t>250 W</a:t>
            </a:r>
            <a:endParaRPr lang="es-A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9529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lucg.com.ar/fotos/img/2/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697" y="-1"/>
            <a:ext cx="4535654" cy="680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8623495" y="1695254"/>
            <a:ext cx="2557110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LU1HF</a:t>
            </a:r>
          </a:p>
          <a:p>
            <a:endParaRPr lang="es-AR" dirty="0" smtClean="0"/>
          </a:p>
          <a:p>
            <a:r>
              <a:rPr lang="es-AR" dirty="0" err="1" smtClean="0"/>
              <a:t>Enfase</a:t>
            </a:r>
            <a:r>
              <a:rPr lang="es-AR" dirty="0" smtClean="0"/>
              <a:t> de 6 </a:t>
            </a:r>
            <a:r>
              <a:rPr lang="es-AR" dirty="0" err="1" smtClean="0"/>
              <a:t>yagis</a:t>
            </a:r>
            <a:r>
              <a:rPr lang="es-AR" dirty="0" smtClean="0"/>
              <a:t> </a:t>
            </a:r>
          </a:p>
          <a:p>
            <a:r>
              <a:rPr lang="es-AR" dirty="0" smtClean="0"/>
              <a:t>5 elementos</a:t>
            </a:r>
          </a:p>
          <a:p>
            <a:r>
              <a:rPr lang="es-AR" dirty="0" err="1" smtClean="0"/>
              <a:t>Cuschcratf</a:t>
            </a:r>
            <a:r>
              <a:rPr lang="es-AR" dirty="0" smtClean="0"/>
              <a:t> </a:t>
            </a:r>
            <a:r>
              <a:rPr lang="es-AR" dirty="0"/>
              <a:t>XM-510</a:t>
            </a:r>
          </a:p>
          <a:p>
            <a:endParaRPr lang="es-AR" dirty="0" smtClean="0"/>
          </a:p>
          <a:p>
            <a:r>
              <a:rPr lang="es-AR" dirty="0" smtClean="0"/>
              <a:t>Alturas:</a:t>
            </a:r>
          </a:p>
          <a:p>
            <a:r>
              <a:rPr lang="es-AR" dirty="0" smtClean="0"/>
              <a:t>10-20-30-40-50-60 </a:t>
            </a:r>
            <a:r>
              <a:rPr lang="es-AR" dirty="0" err="1" smtClean="0"/>
              <a:t>mts</a:t>
            </a:r>
            <a:endParaRPr lang="es-AR" dirty="0" smtClean="0"/>
          </a:p>
          <a:p>
            <a:endParaRPr lang="es-AR" dirty="0"/>
          </a:p>
          <a:p>
            <a:r>
              <a:rPr lang="es-AR" dirty="0" smtClean="0"/>
              <a:t>Todas con rotor</a:t>
            </a:r>
          </a:p>
        </p:txBody>
      </p:sp>
      <p:pic>
        <p:nvPicPr>
          <p:cNvPr id="1030" name="Picture 6" descr="https://encrypted-tbn0.gstatic.com/images?q=tbn:ANd9GcTsTqQ-4Xhc4Ug78CTLz6FZenzKkKrYQVOR1A&amp;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3775000" cy="282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4590402" y="758115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b="1" dirty="0" smtClean="0">
                <a:solidFill>
                  <a:srgbClr val="FF0000"/>
                </a:solidFill>
              </a:rPr>
              <a:t>60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587196" y="2179570"/>
            <a:ext cx="444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b="1" dirty="0" smtClean="0">
                <a:solidFill>
                  <a:srgbClr val="FF0000"/>
                </a:solidFill>
              </a:rPr>
              <a:t>40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4634821" y="4721285"/>
            <a:ext cx="444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b="1" dirty="0" smtClean="0">
                <a:solidFill>
                  <a:srgbClr val="FF0000"/>
                </a:solidFill>
              </a:rPr>
              <a:t>10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4656219" y="3831906"/>
            <a:ext cx="444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b="1" dirty="0" smtClean="0">
                <a:solidFill>
                  <a:srgbClr val="FF0000"/>
                </a:solidFill>
              </a:rPr>
              <a:t>20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4634821" y="3068949"/>
            <a:ext cx="444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b="1" dirty="0" smtClean="0">
                <a:solidFill>
                  <a:srgbClr val="FF0000"/>
                </a:solidFill>
              </a:rPr>
              <a:t>30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4587196" y="1584283"/>
            <a:ext cx="444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b="1" dirty="0" smtClean="0">
                <a:solidFill>
                  <a:srgbClr val="FF0000"/>
                </a:solidFill>
              </a:rPr>
              <a:t>50</a:t>
            </a:r>
            <a:endParaRPr lang="es-A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3068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CuadroTexto 3"/>
              <p:cNvSpPr txBox="1"/>
              <p:nvPr/>
            </p:nvSpPr>
            <p:spPr>
              <a:xfrm>
                <a:off x="1045510" y="1210947"/>
                <a:ext cx="9996194" cy="13043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s-AR" sz="4000" dirty="0" smtClean="0"/>
                  <a:t>Z </a:t>
                </a:r>
                <a:r>
                  <a:rPr lang="es-AR" sz="4000" dirty="0" err="1" smtClean="0"/>
                  <a:t>Stub</a:t>
                </a:r>
                <a:r>
                  <a:rPr lang="es-AR" sz="4000" dirty="0" smtClean="0"/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s-AR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s-AR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𝑍𝑒𝑛𝑡</m:t>
                        </m:r>
                        <m:r>
                          <a:rPr lang="es-AR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  <m:r>
                          <a:rPr lang="es-AR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𝑍𝑠𝑎𝑙</m:t>
                        </m:r>
                      </m:e>
                    </m:rad>
                  </m:oMath>
                </a14:m>
                <a:r>
                  <a:rPr lang="es-AR" sz="4000" b="0" dirty="0" smtClean="0">
                    <a:ea typeface="Cambria Math" panose="020405030504060302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s-AR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s-AR" sz="4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12.5</m:t>
                        </m:r>
                        <m:r>
                          <m:rPr>
                            <m:nor/>
                          </m:rPr>
                          <a:rPr lang="el-GR" sz="4000" dirty="0">
                            <a:latin typeface="Century Gothic" panose="020B0502020202020204" pitchFamily="34" charset="0"/>
                          </a:rPr>
                          <m:t>Ω</m:t>
                        </m:r>
                        <m:r>
                          <a:rPr lang="es-AR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  <m:r>
                          <a:rPr lang="es-AR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50</m:t>
                        </m:r>
                        <m:r>
                          <m:rPr>
                            <m:nor/>
                          </m:rPr>
                          <a:rPr lang="el-GR" sz="4000" dirty="0">
                            <a:latin typeface="Century Gothic" panose="020B0502020202020204" pitchFamily="34" charset="0"/>
                          </a:rPr>
                          <m:t>Ω</m:t>
                        </m:r>
                      </m:e>
                    </m:rad>
                    <m:r>
                      <a:rPr lang="es-AR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s-AR" sz="4000" dirty="0" smtClean="0"/>
                  <a:t>25</a:t>
                </a:r>
                <a:r>
                  <a:rPr lang="el-GR" sz="4000" dirty="0">
                    <a:latin typeface="Century Gothic" panose="020B0502020202020204" pitchFamily="34" charset="0"/>
                  </a:rPr>
                  <a:t> Ω</a:t>
                </a:r>
                <a:endParaRPr lang="es-AR" sz="4000" dirty="0"/>
              </a:p>
              <a:p>
                <a:endParaRPr lang="es-AR" sz="4000" b="0" dirty="0" smtClean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CuadroTex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5510" y="1210947"/>
                <a:ext cx="9996194" cy="1304396"/>
              </a:xfrm>
              <a:prstGeom prst="rect">
                <a:avLst/>
              </a:prstGeom>
              <a:blipFill rotWithShape="0">
                <a:blip r:embed="rId2"/>
                <a:stretch>
                  <a:fillRect l="-3112" t="-7009"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Conector recto de flecha 5"/>
          <p:cNvCxnSpPr/>
          <p:nvPr/>
        </p:nvCxnSpPr>
        <p:spPr>
          <a:xfrm flipV="1">
            <a:off x="5540997" y="3780430"/>
            <a:ext cx="3057099" cy="8325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de flecha 6"/>
          <p:cNvCxnSpPr/>
          <p:nvPr/>
        </p:nvCxnSpPr>
        <p:spPr>
          <a:xfrm flipV="1">
            <a:off x="5540997" y="4560262"/>
            <a:ext cx="3057099" cy="526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ítulo 1"/>
          <p:cNvSpPr txBox="1">
            <a:spLocks/>
          </p:cNvSpPr>
          <p:nvPr/>
        </p:nvSpPr>
        <p:spPr>
          <a:xfrm>
            <a:off x="1722741" y="4229949"/>
            <a:ext cx="1441996" cy="7915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AR" dirty="0" smtClean="0"/>
              <a:t>50 </a:t>
            </a:r>
            <a:r>
              <a:rPr lang="el-GR" dirty="0">
                <a:latin typeface="Century Gothic" panose="020B0502020202020204" pitchFamily="34" charset="0"/>
              </a:rPr>
              <a:t>Ω</a:t>
            </a:r>
            <a:endParaRPr lang="es-AR" dirty="0"/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8639372" y="3336590"/>
            <a:ext cx="2402332" cy="795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AR" dirty="0" smtClean="0"/>
              <a:t>50 </a:t>
            </a:r>
            <a:r>
              <a:rPr lang="el-GR" dirty="0">
                <a:latin typeface="Century Gothic" panose="020B0502020202020204" pitchFamily="34" charset="0"/>
              </a:rPr>
              <a:t>Ω</a:t>
            </a:r>
            <a:endParaRPr lang="es-AR" dirty="0"/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8598097" y="4967785"/>
            <a:ext cx="2402332" cy="7915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AR" dirty="0" smtClean="0"/>
              <a:t>50 </a:t>
            </a:r>
            <a:r>
              <a:rPr lang="el-GR" dirty="0">
                <a:latin typeface="Century Gothic" panose="020B0502020202020204" pitchFamily="34" charset="0"/>
              </a:rPr>
              <a:t>Ω</a:t>
            </a:r>
            <a:endParaRPr lang="es-AR" dirty="0"/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 rot="20736575">
            <a:off x="7185374" y="3386187"/>
            <a:ext cx="1370436" cy="6391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AR" dirty="0" smtClean="0"/>
              <a:t>50 </a:t>
            </a:r>
            <a:r>
              <a:rPr lang="el-GR" dirty="0">
                <a:latin typeface="Century Gothic" panose="020B0502020202020204" pitchFamily="34" charset="0"/>
              </a:rPr>
              <a:t>Ω</a:t>
            </a:r>
            <a:endParaRPr lang="es-AR" dirty="0"/>
          </a:p>
        </p:txBody>
      </p:sp>
      <p:sp>
        <p:nvSpPr>
          <p:cNvPr id="14" name="Título 1"/>
          <p:cNvSpPr txBox="1">
            <a:spLocks/>
          </p:cNvSpPr>
          <p:nvPr/>
        </p:nvSpPr>
        <p:spPr>
          <a:xfrm>
            <a:off x="7262389" y="3962146"/>
            <a:ext cx="1500555" cy="6391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AR" dirty="0" smtClean="0"/>
              <a:t>50 </a:t>
            </a:r>
            <a:r>
              <a:rPr lang="el-GR" dirty="0">
                <a:latin typeface="Century Gothic" panose="020B0502020202020204" pitchFamily="34" charset="0"/>
              </a:rPr>
              <a:t>Ω</a:t>
            </a:r>
            <a:endParaRPr lang="es-AR" dirty="0"/>
          </a:p>
        </p:txBody>
      </p:sp>
      <p:sp>
        <p:nvSpPr>
          <p:cNvPr id="15" name="Título 1"/>
          <p:cNvSpPr txBox="1">
            <a:spLocks/>
          </p:cNvSpPr>
          <p:nvPr/>
        </p:nvSpPr>
        <p:spPr>
          <a:xfrm>
            <a:off x="2443739" y="2239213"/>
            <a:ext cx="4361524" cy="6391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AR" dirty="0" smtClean="0"/>
              <a:t>50</a:t>
            </a:r>
            <a:r>
              <a:rPr lang="el-GR" dirty="0">
                <a:latin typeface="Century Gothic" panose="020B0502020202020204" pitchFamily="34" charset="0"/>
              </a:rPr>
              <a:t> Ω </a:t>
            </a:r>
            <a:r>
              <a:rPr lang="es-AR" dirty="0" smtClean="0">
                <a:latin typeface="Century Gothic" panose="020B0502020202020204" pitchFamily="34" charset="0"/>
              </a:rPr>
              <a:t>/4=</a:t>
            </a:r>
            <a:r>
              <a:rPr lang="es-AR" dirty="0" smtClean="0"/>
              <a:t>12.5 </a:t>
            </a:r>
            <a:r>
              <a:rPr lang="el-GR" dirty="0">
                <a:latin typeface="Century Gothic" panose="020B0502020202020204" pitchFamily="34" charset="0"/>
              </a:rPr>
              <a:t>Ω</a:t>
            </a:r>
            <a:endParaRPr lang="es-AR" dirty="0"/>
          </a:p>
        </p:txBody>
      </p:sp>
      <p:cxnSp>
        <p:nvCxnSpPr>
          <p:cNvPr id="16" name="Conector recto de flecha 15"/>
          <p:cNvCxnSpPr/>
          <p:nvPr/>
        </p:nvCxnSpPr>
        <p:spPr>
          <a:xfrm>
            <a:off x="4804012" y="2945122"/>
            <a:ext cx="736985" cy="1534345"/>
          </a:xfrm>
          <a:prstGeom prst="straightConnector1">
            <a:avLst/>
          </a:prstGeom>
          <a:ln>
            <a:solidFill>
              <a:srgbClr val="FFFF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/>
          <p:cNvCxnSpPr/>
          <p:nvPr/>
        </p:nvCxnSpPr>
        <p:spPr>
          <a:xfrm flipV="1">
            <a:off x="3198688" y="4612943"/>
            <a:ext cx="2342308" cy="127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ítulo 1"/>
          <p:cNvSpPr txBox="1">
            <a:spLocks/>
          </p:cNvSpPr>
          <p:nvPr/>
        </p:nvSpPr>
        <p:spPr>
          <a:xfrm>
            <a:off x="584739" y="6066454"/>
            <a:ext cx="10834517" cy="6391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AR" dirty="0" smtClean="0">
                <a:latin typeface="Century Gothic" panose="020B0502020202020204" pitchFamily="34" charset="0"/>
              </a:rPr>
              <a:t>2 cables de 50 paralelos = </a:t>
            </a:r>
            <a:r>
              <a:rPr lang="es-AR" dirty="0" smtClean="0"/>
              <a:t>50</a:t>
            </a:r>
            <a:r>
              <a:rPr lang="el-GR" dirty="0" smtClean="0">
                <a:latin typeface="Century Gothic" panose="020B0502020202020204" pitchFamily="34" charset="0"/>
              </a:rPr>
              <a:t> Ω </a:t>
            </a:r>
            <a:r>
              <a:rPr lang="es-AR" dirty="0"/>
              <a:t>/2 = 25 </a:t>
            </a:r>
            <a:r>
              <a:rPr lang="el-GR" dirty="0">
                <a:latin typeface="Century Gothic" panose="020B0502020202020204" pitchFamily="34" charset="0"/>
              </a:rPr>
              <a:t>Ω</a:t>
            </a:r>
            <a:r>
              <a:rPr lang="es-AR" dirty="0"/>
              <a:t> </a:t>
            </a:r>
          </a:p>
        </p:txBody>
      </p:sp>
      <p:cxnSp>
        <p:nvCxnSpPr>
          <p:cNvPr id="24" name="Conector recto de flecha 23"/>
          <p:cNvCxnSpPr/>
          <p:nvPr/>
        </p:nvCxnSpPr>
        <p:spPr>
          <a:xfrm flipV="1">
            <a:off x="2967664" y="4759211"/>
            <a:ext cx="1268908" cy="1351030"/>
          </a:xfrm>
          <a:prstGeom prst="straightConnector1">
            <a:avLst/>
          </a:prstGeom>
          <a:ln>
            <a:solidFill>
              <a:srgbClr val="FFFF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de flecha 26"/>
          <p:cNvCxnSpPr/>
          <p:nvPr/>
        </p:nvCxnSpPr>
        <p:spPr>
          <a:xfrm flipV="1">
            <a:off x="3181713" y="4695538"/>
            <a:ext cx="2342308" cy="127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ítulo 1"/>
          <p:cNvSpPr>
            <a:spLocks noGrp="1"/>
          </p:cNvSpPr>
          <p:nvPr>
            <p:ph type="title"/>
          </p:nvPr>
        </p:nvSpPr>
        <p:spPr>
          <a:xfrm>
            <a:off x="742372" y="223318"/>
            <a:ext cx="9404723" cy="1400530"/>
          </a:xfrm>
        </p:spPr>
        <p:txBody>
          <a:bodyPr/>
          <a:lstStyle/>
          <a:p>
            <a:r>
              <a:rPr lang="es-AR" dirty="0" smtClean="0"/>
              <a:t>Sistema de </a:t>
            </a:r>
            <a:r>
              <a:rPr lang="es-AR" dirty="0" err="1" smtClean="0"/>
              <a:t>enfase</a:t>
            </a:r>
            <a:r>
              <a:rPr lang="es-AR" dirty="0" smtClean="0"/>
              <a:t> con 50 </a:t>
            </a:r>
            <a:r>
              <a:rPr lang="el-GR" dirty="0">
                <a:latin typeface="Century Gothic" panose="020B0502020202020204" pitchFamily="34" charset="0"/>
              </a:rPr>
              <a:t>Ω</a:t>
            </a:r>
            <a:endParaRPr lang="es-AR" dirty="0"/>
          </a:p>
        </p:txBody>
      </p:sp>
      <p:cxnSp>
        <p:nvCxnSpPr>
          <p:cNvPr id="22" name="Conector recto de flecha 21"/>
          <p:cNvCxnSpPr/>
          <p:nvPr/>
        </p:nvCxnSpPr>
        <p:spPr>
          <a:xfrm flipV="1">
            <a:off x="5540996" y="2887333"/>
            <a:ext cx="3098375" cy="17256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/>
          <p:cNvCxnSpPr/>
          <p:nvPr/>
        </p:nvCxnSpPr>
        <p:spPr>
          <a:xfrm>
            <a:off x="5540997" y="4619339"/>
            <a:ext cx="3057099" cy="7096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ítulo 1"/>
          <p:cNvSpPr txBox="1">
            <a:spLocks/>
          </p:cNvSpPr>
          <p:nvPr/>
        </p:nvSpPr>
        <p:spPr>
          <a:xfrm>
            <a:off x="8598096" y="4176391"/>
            <a:ext cx="2402332" cy="795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AR" dirty="0" smtClean="0"/>
              <a:t>50 </a:t>
            </a:r>
            <a:r>
              <a:rPr lang="el-GR" dirty="0">
                <a:latin typeface="Century Gothic" panose="020B0502020202020204" pitchFamily="34" charset="0"/>
              </a:rPr>
              <a:t>Ω</a:t>
            </a:r>
            <a:endParaRPr lang="es-AR" dirty="0"/>
          </a:p>
        </p:txBody>
      </p:sp>
      <p:sp>
        <p:nvSpPr>
          <p:cNvPr id="28" name="Título 1"/>
          <p:cNvSpPr txBox="1">
            <a:spLocks/>
          </p:cNvSpPr>
          <p:nvPr/>
        </p:nvSpPr>
        <p:spPr>
          <a:xfrm>
            <a:off x="8639372" y="2549336"/>
            <a:ext cx="2402332" cy="7915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AR" dirty="0" smtClean="0"/>
              <a:t>50 </a:t>
            </a:r>
            <a:r>
              <a:rPr lang="el-GR" dirty="0">
                <a:latin typeface="Century Gothic" panose="020B0502020202020204" pitchFamily="34" charset="0"/>
              </a:rPr>
              <a:t>Ω</a:t>
            </a:r>
            <a:endParaRPr lang="es-AR" dirty="0"/>
          </a:p>
        </p:txBody>
      </p:sp>
      <p:sp>
        <p:nvSpPr>
          <p:cNvPr id="29" name="Título 1"/>
          <p:cNvSpPr txBox="1">
            <a:spLocks/>
          </p:cNvSpPr>
          <p:nvPr/>
        </p:nvSpPr>
        <p:spPr>
          <a:xfrm rot="19969620">
            <a:off x="6968046" y="2825890"/>
            <a:ext cx="1370436" cy="6391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AR" dirty="0" smtClean="0"/>
              <a:t>50 </a:t>
            </a:r>
            <a:r>
              <a:rPr lang="el-GR" dirty="0">
                <a:latin typeface="Century Gothic" panose="020B0502020202020204" pitchFamily="34" charset="0"/>
              </a:rPr>
              <a:t>Ω</a:t>
            </a:r>
            <a:endParaRPr lang="es-AR" dirty="0"/>
          </a:p>
        </p:txBody>
      </p:sp>
      <p:sp>
        <p:nvSpPr>
          <p:cNvPr id="30" name="Título 1"/>
          <p:cNvSpPr txBox="1">
            <a:spLocks/>
          </p:cNvSpPr>
          <p:nvPr/>
        </p:nvSpPr>
        <p:spPr>
          <a:xfrm rot="795013">
            <a:off x="7346948" y="4604282"/>
            <a:ext cx="1500555" cy="6391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AR" dirty="0" smtClean="0"/>
              <a:t>50 </a:t>
            </a:r>
            <a:r>
              <a:rPr lang="el-GR" dirty="0">
                <a:latin typeface="Century Gothic" panose="020B0502020202020204" pitchFamily="34" charset="0"/>
              </a:rPr>
              <a:t>Ω</a:t>
            </a:r>
            <a:endParaRPr lang="es-AR" dirty="0"/>
          </a:p>
        </p:txBody>
      </p:sp>
      <p:sp>
        <p:nvSpPr>
          <p:cNvPr id="32" name="Rectángulo 31"/>
          <p:cNvSpPr/>
          <p:nvPr/>
        </p:nvSpPr>
        <p:spPr>
          <a:xfrm>
            <a:off x="3610445" y="3750139"/>
            <a:ext cx="12795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dirty="0" smtClean="0"/>
              <a:t>Línea “Q”</a:t>
            </a:r>
            <a:endParaRPr lang="es-AR" dirty="0"/>
          </a:p>
        </p:txBody>
      </p:sp>
      <p:sp>
        <p:nvSpPr>
          <p:cNvPr id="2" name="Rectángulo 1"/>
          <p:cNvSpPr/>
          <p:nvPr/>
        </p:nvSpPr>
        <p:spPr>
          <a:xfrm>
            <a:off x="3894972" y="4129536"/>
            <a:ext cx="683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dirty="0"/>
              <a:t>25 </a:t>
            </a:r>
            <a:r>
              <a:rPr lang="el-GR" dirty="0">
                <a:latin typeface="Century Gothic" panose="020B0502020202020204" pitchFamily="34" charset="0"/>
              </a:rPr>
              <a:t>Ω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487966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8" name="Conector recto 127"/>
          <p:cNvCxnSpPr/>
          <p:nvPr/>
        </p:nvCxnSpPr>
        <p:spPr>
          <a:xfrm>
            <a:off x="7501315" y="4177162"/>
            <a:ext cx="360306" cy="355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Conector recto 123"/>
          <p:cNvCxnSpPr/>
          <p:nvPr/>
        </p:nvCxnSpPr>
        <p:spPr>
          <a:xfrm>
            <a:off x="7501315" y="2827968"/>
            <a:ext cx="360306" cy="355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Conector recto 125"/>
          <p:cNvCxnSpPr/>
          <p:nvPr/>
        </p:nvCxnSpPr>
        <p:spPr>
          <a:xfrm>
            <a:off x="7485672" y="3476034"/>
            <a:ext cx="360306" cy="355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Conector recto 121"/>
          <p:cNvCxnSpPr/>
          <p:nvPr/>
        </p:nvCxnSpPr>
        <p:spPr>
          <a:xfrm>
            <a:off x="7501315" y="2156794"/>
            <a:ext cx="360306" cy="355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ector recto 63"/>
          <p:cNvCxnSpPr/>
          <p:nvPr/>
        </p:nvCxnSpPr>
        <p:spPr>
          <a:xfrm>
            <a:off x="5989273" y="4180713"/>
            <a:ext cx="41620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ector recto 62"/>
          <p:cNvCxnSpPr/>
          <p:nvPr/>
        </p:nvCxnSpPr>
        <p:spPr>
          <a:xfrm>
            <a:off x="5992442" y="3497644"/>
            <a:ext cx="41620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ector recto 61"/>
          <p:cNvCxnSpPr/>
          <p:nvPr/>
        </p:nvCxnSpPr>
        <p:spPr>
          <a:xfrm>
            <a:off x="5975609" y="2831519"/>
            <a:ext cx="41620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27"/>
          <p:cNvCxnSpPr/>
          <p:nvPr/>
        </p:nvCxnSpPr>
        <p:spPr>
          <a:xfrm flipH="1">
            <a:off x="1151827" y="2164144"/>
            <a:ext cx="47053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16"/>
          <p:cNvCxnSpPr/>
          <p:nvPr/>
        </p:nvCxnSpPr>
        <p:spPr>
          <a:xfrm flipH="1">
            <a:off x="5642933" y="1883228"/>
            <a:ext cx="252995" cy="27011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/>
          <p:cNvCxnSpPr/>
          <p:nvPr/>
        </p:nvCxnSpPr>
        <p:spPr>
          <a:xfrm>
            <a:off x="5989274" y="2164144"/>
            <a:ext cx="41620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ítulo 1"/>
          <p:cNvSpPr txBox="1">
            <a:spLocks/>
          </p:cNvSpPr>
          <p:nvPr/>
        </p:nvSpPr>
        <p:spPr>
          <a:xfrm>
            <a:off x="691736" y="127686"/>
            <a:ext cx="7688996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AR" dirty="0" smtClean="0"/>
              <a:t>Adaptación de impedancia </a:t>
            </a:r>
            <a:r>
              <a:rPr lang="es-AR" dirty="0" err="1" smtClean="0"/>
              <a:t>monobanda</a:t>
            </a:r>
            <a:endParaRPr lang="es-AR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0303" y="1401058"/>
            <a:ext cx="1928557" cy="3238987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2296505" y="2048138"/>
            <a:ext cx="3098042" cy="23201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13" name="Conector recto 12"/>
          <p:cNvCxnSpPr/>
          <p:nvPr/>
        </p:nvCxnSpPr>
        <p:spPr>
          <a:xfrm>
            <a:off x="2020610" y="2164144"/>
            <a:ext cx="362946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ipse 14"/>
          <p:cNvSpPr/>
          <p:nvPr/>
        </p:nvSpPr>
        <p:spPr>
          <a:xfrm>
            <a:off x="5581933" y="2106141"/>
            <a:ext cx="126609" cy="1160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6" name="Elipse 15"/>
          <p:cNvSpPr/>
          <p:nvPr/>
        </p:nvSpPr>
        <p:spPr>
          <a:xfrm>
            <a:off x="5925970" y="2106141"/>
            <a:ext cx="126609" cy="1160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23" name="Conector recto 22"/>
          <p:cNvCxnSpPr/>
          <p:nvPr/>
        </p:nvCxnSpPr>
        <p:spPr>
          <a:xfrm flipH="1">
            <a:off x="6405480" y="2164144"/>
            <a:ext cx="1" cy="201168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4"/>
          <p:cNvCxnSpPr/>
          <p:nvPr/>
        </p:nvCxnSpPr>
        <p:spPr>
          <a:xfrm flipH="1">
            <a:off x="1636515" y="1872423"/>
            <a:ext cx="252995" cy="27011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lipse 25"/>
          <p:cNvSpPr/>
          <p:nvPr/>
        </p:nvSpPr>
        <p:spPr>
          <a:xfrm>
            <a:off x="1575515" y="2095336"/>
            <a:ext cx="126609" cy="1160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7" name="Elipse 26"/>
          <p:cNvSpPr/>
          <p:nvPr/>
        </p:nvSpPr>
        <p:spPr>
          <a:xfrm>
            <a:off x="1919552" y="2095336"/>
            <a:ext cx="126609" cy="1160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30" name="Conector recto 29"/>
          <p:cNvCxnSpPr/>
          <p:nvPr/>
        </p:nvCxnSpPr>
        <p:spPr>
          <a:xfrm flipH="1">
            <a:off x="1151827" y="2842324"/>
            <a:ext cx="47053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30"/>
          <p:cNvCxnSpPr/>
          <p:nvPr/>
        </p:nvCxnSpPr>
        <p:spPr>
          <a:xfrm flipH="1">
            <a:off x="5642933" y="2561408"/>
            <a:ext cx="252995" cy="27011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ángulo 31"/>
          <p:cNvSpPr/>
          <p:nvPr/>
        </p:nvSpPr>
        <p:spPr>
          <a:xfrm>
            <a:off x="2296505" y="2726318"/>
            <a:ext cx="3098042" cy="23201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33" name="Conector recto 32"/>
          <p:cNvCxnSpPr/>
          <p:nvPr/>
        </p:nvCxnSpPr>
        <p:spPr>
          <a:xfrm>
            <a:off x="2020610" y="2842324"/>
            <a:ext cx="362946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lipse 33"/>
          <p:cNvSpPr/>
          <p:nvPr/>
        </p:nvSpPr>
        <p:spPr>
          <a:xfrm>
            <a:off x="5581933" y="2784321"/>
            <a:ext cx="126609" cy="1160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5" name="Elipse 34"/>
          <p:cNvSpPr/>
          <p:nvPr/>
        </p:nvSpPr>
        <p:spPr>
          <a:xfrm>
            <a:off x="5925970" y="2784321"/>
            <a:ext cx="126609" cy="1160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36" name="Conector recto 35"/>
          <p:cNvCxnSpPr/>
          <p:nvPr/>
        </p:nvCxnSpPr>
        <p:spPr>
          <a:xfrm flipH="1">
            <a:off x="1636515" y="2550603"/>
            <a:ext cx="252995" cy="27011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Elipse 36"/>
          <p:cNvSpPr/>
          <p:nvPr/>
        </p:nvSpPr>
        <p:spPr>
          <a:xfrm>
            <a:off x="1575515" y="2773516"/>
            <a:ext cx="126609" cy="1160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38" name="Elipse 37"/>
          <p:cNvSpPr/>
          <p:nvPr/>
        </p:nvSpPr>
        <p:spPr>
          <a:xfrm>
            <a:off x="1919552" y="2773516"/>
            <a:ext cx="126609" cy="1160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39" name="Conector recto 38"/>
          <p:cNvCxnSpPr/>
          <p:nvPr/>
        </p:nvCxnSpPr>
        <p:spPr>
          <a:xfrm flipH="1">
            <a:off x="1151827" y="3497644"/>
            <a:ext cx="47053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cto 39"/>
          <p:cNvCxnSpPr/>
          <p:nvPr/>
        </p:nvCxnSpPr>
        <p:spPr>
          <a:xfrm flipH="1">
            <a:off x="5642933" y="3216728"/>
            <a:ext cx="252995" cy="27011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ángulo 40"/>
          <p:cNvSpPr/>
          <p:nvPr/>
        </p:nvSpPr>
        <p:spPr>
          <a:xfrm>
            <a:off x="2296505" y="3381638"/>
            <a:ext cx="3098042" cy="23201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42" name="Conector recto 41"/>
          <p:cNvCxnSpPr/>
          <p:nvPr/>
        </p:nvCxnSpPr>
        <p:spPr>
          <a:xfrm>
            <a:off x="2020610" y="3497644"/>
            <a:ext cx="362946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Elipse 42"/>
          <p:cNvSpPr/>
          <p:nvPr/>
        </p:nvSpPr>
        <p:spPr>
          <a:xfrm>
            <a:off x="5581933" y="3439641"/>
            <a:ext cx="126609" cy="1160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44" name="Elipse 43"/>
          <p:cNvSpPr/>
          <p:nvPr/>
        </p:nvSpPr>
        <p:spPr>
          <a:xfrm>
            <a:off x="5925970" y="3439641"/>
            <a:ext cx="126609" cy="1160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45" name="Conector recto 44"/>
          <p:cNvCxnSpPr/>
          <p:nvPr/>
        </p:nvCxnSpPr>
        <p:spPr>
          <a:xfrm flipH="1">
            <a:off x="1636515" y="3205923"/>
            <a:ext cx="252995" cy="27011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Elipse 45"/>
          <p:cNvSpPr/>
          <p:nvPr/>
        </p:nvSpPr>
        <p:spPr>
          <a:xfrm>
            <a:off x="1575515" y="3428836"/>
            <a:ext cx="126609" cy="1160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47" name="Elipse 46"/>
          <p:cNvSpPr/>
          <p:nvPr/>
        </p:nvSpPr>
        <p:spPr>
          <a:xfrm>
            <a:off x="1919552" y="3428836"/>
            <a:ext cx="126609" cy="1160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48" name="Conector recto 47"/>
          <p:cNvCxnSpPr/>
          <p:nvPr/>
        </p:nvCxnSpPr>
        <p:spPr>
          <a:xfrm flipH="1">
            <a:off x="1151827" y="4175824"/>
            <a:ext cx="47053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recto 48"/>
          <p:cNvCxnSpPr/>
          <p:nvPr/>
        </p:nvCxnSpPr>
        <p:spPr>
          <a:xfrm flipH="1">
            <a:off x="5642933" y="3894908"/>
            <a:ext cx="252995" cy="27011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ángulo 49"/>
          <p:cNvSpPr/>
          <p:nvPr/>
        </p:nvSpPr>
        <p:spPr>
          <a:xfrm>
            <a:off x="2296505" y="4059818"/>
            <a:ext cx="3098042" cy="23201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51" name="Conector recto 50"/>
          <p:cNvCxnSpPr/>
          <p:nvPr/>
        </p:nvCxnSpPr>
        <p:spPr>
          <a:xfrm>
            <a:off x="2020610" y="4175824"/>
            <a:ext cx="362946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Elipse 51"/>
          <p:cNvSpPr/>
          <p:nvPr/>
        </p:nvSpPr>
        <p:spPr>
          <a:xfrm>
            <a:off x="5581933" y="4117821"/>
            <a:ext cx="126609" cy="1160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3" name="Elipse 52"/>
          <p:cNvSpPr/>
          <p:nvPr/>
        </p:nvSpPr>
        <p:spPr>
          <a:xfrm>
            <a:off x="5925970" y="4117821"/>
            <a:ext cx="126609" cy="1160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54" name="Conector recto 53"/>
          <p:cNvCxnSpPr/>
          <p:nvPr/>
        </p:nvCxnSpPr>
        <p:spPr>
          <a:xfrm flipH="1">
            <a:off x="1636515" y="3884103"/>
            <a:ext cx="252995" cy="27011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Elipse 54"/>
          <p:cNvSpPr/>
          <p:nvPr/>
        </p:nvSpPr>
        <p:spPr>
          <a:xfrm>
            <a:off x="1575515" y="4107016"/>
            <a:ext cx="126609" cy="1160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6" name="Elipse 55"/>
          <p:cNvSpPr/>
          <p:nvPr/>
        </p:nvSpPr>
        <p:spPr>
          <a:xfrm>
            <a:off x="1919552" y="4107016"/>
            <a:ext cx="126609" cy="1160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7" name="CuadroTexto 56"/>
          <p:cNvSpPr txBox="1"/>
          <p:nvPr/>
        </p:nvSpPr>
        <p:spPr>
          <a:xfrm>
            <a:off x="2954897" y="1717976"/>
            <a:ext cx="1781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Línea ¼ x 50</a:t>
            </a:r>
            <a:r>
              <a:rPr lang="el-GR" dirty="0">
                <a:latin typeface="Century Gothic" panose="020B0502020202020204" pitchFamily="34" charset="0"/>
              </a:rPr>
              <a:t> Ω</a:t>
            </a:r>
            <a:endParaRPr lang="es-AR" dirty="0"/>
          </a:p>
        </p:txBody>
      </p:sp>
      <p:sp>
        <p:nvSpPr>
          <p:cNvPr id="59" name="CuadroTexto 58"/>
          <p:cNvSpPr txBox="1"/>
          <p:nvPr/>
        </p:nvSpPr>
        <p:spPr>
          <a:xfrm>
            <a:off x="2974529" y="2417470"/>
            <a:ext cx="1781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Línea ¼ x 50</a:t>
            </a:r>
            <a:r>
              <a:rPr lang="el-GR" dirty="0">
                <a:latin typeface="Century Gothic" panose="020B0502020202020204" pitchFamily="34" charset="0"/>
              </a:rPr>
              <a:t> Ω</a:t>
            </a:r>
            <a:endParaRPr lang="es-AR" dirty="0"/>
          </a:p>
        </p:txBody>
      </p:sp>
      <p:sp>
        <p:nvSpPr>
          <p:cNvPr id="60" name="CuadroTexto 59"/>
          <p:cNvSpPr txBox="1"/>
          <p:nvPr/>
        </p:nvSpPr>
        <p:spPr>
          <a:xfrm>
            <a:off x="2980225" y="3074336"/>
            <a:ext cx="1781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Línea ¼ x 75</a:t>
            </a:r>
            <a:r>
              <a:rPr lang="el-GR" dirty="0" smtClean="0">
                <a:latin typeface="Century Gothic" panose="020B0502020202020204" pitchFamily="34" charset="0"/>
              </a:rPr>
              <a:t> </a:t>
            </a:r>
            <a:r>
              <a:rPr lang="el-GR" dirty="0">
                <a:latin typeface="Century Gothic" panose="020B0502020202020204" pitchFamily="34" charset="0"/>
              </a:rPr>
              <a:t>Ω</a:t>
            </a:r>
            <a:endParaRPr lang="es-AR" dirty="0"/>
          </a:p>
        </p:txBody>
      </p:sp>
      <p:sp>
        <p:nvSpPr>
          <p:cNvPr id="61" name="CuadroTexto 60"/>
          <p:cNvSpPr txBox="1"/>
          <p:nvPr/>
        </p:nvSpPr>
        <p:spPr>
          <a:xfrm>
            <a:off x="3015428" y="3750970"/>
            <a:ext cx="1781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Línea ¼ x 75</a:t>
            </a:r>
            <a:r>
              <a:rPr lang="el-GR" dirty="0" smtClean="0">
                <a:latin typeface="Century Gothic" panose="020B0502020202020204" pitchFamily="34" charset="0"/>
              </a:rPr>
              <a:t> </a:t>
            </a:r>
            <a:r>
              <a:rPr lang="el-GR" dirty="0">
                <a:latin typeface="Century Gothic" panose="020B0502020202020204" pitchFamily="34" charset="0"/>
              </a:rPr>
              <a:t>Ω</a:t>
            </a:r>
            <a:endParaRPr lang="es-AR" dirty="0"/>
          </a:p>
        </p:txBody>
      </p:sp>
      <p:cxnSp>
        <p:nvCxnSpPr>
          <p:cNvPr id="66" name="Conector recto 65"/>
          <p:cNvCxnSpPr/>
          <p:nvPr/>
        </p:nvCxnSpPr>
        <p:spPr>
          <a:xfrm flipV="1">
            <a:off x="1151827" y="2164144"/>
            <a:ext cx="0" cy="200087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ector recto 73"/>
          <p:cNvCxnSpPr/>
          <p:nvPr/>
        </p:nvCxnSpPr>
        <p:spPr>
          <a:xfrm flipV="1">
            <a:off x="6405480" y="3169984"/>
            <a:ext cx="399140" cy="221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CuadroTexto 75"/>
          <p:cNvSpPr txBox="1"/>
          <p:nvPr/>
        </p:nvSpPr>
        <p:spPr>
          <a:xfrm>
            <a:off x="8536" y="2958330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50</a:t>
            </a:r>
            <a:r>
              <a:rPr lang="el-GR" dirty="0" smtClean="0">
                <a:latin typeface="Century Gothic" panose="020B0502020202020204" pitchFamily="34" charset="0"/>
              </a:rPr>
              <a:t> </a:t>
            </a:r>
            <a:r>
              <a:rPr lang="el-GR" dirty="0">
                <a:latin typeface="Century Gothic" panose="020B0502020202020204" pitchFamily="34" charset="0"/>
              </a:rPr>
              <a:t>Ω</a:t>
            </a:r>
            <a:endParaRPr lang="es-AR" dirty="0"/>
          </a:p>
        </p:txBody>
      </p:sp>
      <p:cxnSp>
        <p:nvCxnSpPr>
          <p:cNvPr id="77" name="Conector recto 76"/>
          <p:cNvCxnSpPr/>
          <p:nvPr/>
        </p:nvCxnSpPr>
        <p:spPr>
          <a:xfrm>
            <a:off x="735620" y="3149885"/>
            <a:ext cx="41620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Elipse 77"/>
          <p:cNvSpPr/>
          <p:nvPr/>
        </p:nvSpPr>
        <p:spPr>
          <a:xfrm>
            <a:off x="683358" y="3089917"/>
            <a:ext cx="126609" cy="1160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cxnSp>
        <p:nvCxnSpPr>
          <p:cNvPr id="79" name="Conector recto 78"/>
          <p:cNvCxnSpPr/>
          <p:nvPr/>
        </p:nvCxnSpPr>
        <p:spPr>
          <a:xfrm flipV="1">
            <a:off x="6804620" y="4173459"/>
            <a:ext cx="377372" cy="236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ector recto 79"/>
          <p:cNvCxnSpPr/>
          <p:nvPr/>
        </p:nvCxnSpPr>
        <p:spPr>
          <a:xfrm flipV="1">
            <a:off x="6804620" y="3490390"/>
            <a:ext cx="380541" cy="725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ector recto 80"/>
          <p:cNvCxnSpPr/>
          <p:nvPr/>
        </p:nvCxnSpPr>
        <p:spPr>
          <a:xfrm flipV="1">
            <a:off x="6804620" y="2824265"/>
            <a:ext cx="363708" cy="725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ector recto 81"/>
          <p:cNvCxnSpPr/>
          <p:nvPr/>
        </p:nvCxnSpPr>
        <p:spPr>
          <a:xfrm flipH="1">
            <a:off x="7145161" y="1875974"/>
            <a:ext cx="252995" cy="27011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ector recto 82"/>
          <p:cNvCxnSpPr/>
          <p:nvPr/>
        </p:nvCxnSpPr>
        <p:spPr>
          <a:xfrm>
            <a:off x="6821687" y="2153339"/>
            <a:ext cx="360306" cy="355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Elipse 83"/>
          <p:cNvSpPr/>
          <p:nvPr/>
        </p:nvSpPr>
        <p:spPr>
          <a:xfrm>
            <a:off x="7084161" y="2098887"/>
            <a:ext cx="126609" cy="1160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5" name="Elipse 84"/>
          <p:cNvSpPr/>
          <p:nvPr/>
        </p:nvSpPr>
        <p:spPr>
          <a:xfrm>
            <a:off x="7428198" y="2098887"/>
            <a:ext cx="126609" cy="1160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86" name="Conector recto 85"/>
          <p:cNvCxnSpPr/>
          <p:nvPr/>
        </p:nvCxnSpPr>
        <p:spPr>
          <a:xfrm flipH="1">
            <a:off x="6804620" y="2156890"/>
            <a:ext cx="1" cy="201168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ector recto 86"/>
          <p:cNvCxnSpPr/>
          <p:nvPr/>
        </p:nvCxnSpPr>
        <p:spPr>
          <a:xfrm flipH="1">
            <a:off x="7145161" y="2554154"/>
            <a:ext cx="252995" cy="27011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Elipse 87"/>
          <p:cNvSpPr/>
          <p:nvPr/>
        </p:nvSpPr>
        <p:spPr>
          <a:xfrm>
            <a:off x="7084161" y="2777067"/>
            <a:ext cx="126609" cy="1160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9" name="Elipse 88"/>
          <p:cNvSpPr/>
          <p:nvPr/>
        </p:nvSpPr>
        <p:spPr>
          <a:xfrm>
            <a:off x="7428198" y="2777067"/>
            <a:ext cx="126609" cy="1160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90" name="Conector recto 89"/>
          <p:cNvCxnSpPr/>
          <p:nvPr/>
        </p:nvCxnSpPr>
        <p:spPr>
          <a:xfrm flipH="1">
            <a:off x="7145161" y="3209474"/>
            <a:ext cx="252995" cy="27011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Elipse 90"/>
          <p:cNvSpPr/>
          <p:nvPr/>
        </p:nvSpPr>
        <p:spPr>
          <a:xfrm>
            <a:off x="7084161" y="3432387"/>
            <a:ext cx="126609" cy="1160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2" name="Elipse 91"/>
          <p:cNvSpPr/>
          <p:nvPr/>
        </p:nvSpPr>
        <p:spPr>
          <a:xfrm>
            <a:off x="7428198" y="3432387"/>
            <a:ext cx="126609" cy="1160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93" name="Conector recto 92"/>
          <p:cNvCxnSpPr/>
          <p:nvPr/>
        </p:nvCxnSpPr>
        <p:spPr>
          <a:xfrm flipH="1">
            <a:off x="7145161" y="3887654"/>
            <a:ext cx="252995" cy="27011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Elipse 93"/>
          <p:cNvSpPr/>
          <p:nvPr/>
        </p:nvSpPr>
        <p:spPr>
          <a:xfrm>
            <a:off x="7084161" y="4110567"/>
            <a:ext cx="126609" cy="1160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5" name="Elipse 94"/>
          <p:cNvSpPr/>
          <p:nvPr/>
        </p:nvSpPr>
        <p:spPr>
          <a:xfrm>
            <a:off x="7428198" y="4110567"/>
            <a:ext cx="126609" cy="1160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23" name="Elipse 122"/>
          <p:cNvSpPr/>
          <p:nvPr/>
        </p:nvSpPr>
        <p:spPr>
          <a:xfrm>
            <a:off x="7803554" y="2106141"/>
            <a:ext cx="126609" cy="1160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25" name="Elipse 124"/>
          <p:cNvSpPr/>
          <p:nvPr/>
        </p:nvSpPr>
        <p:spPr>
          <a:xfrm>
            <a:off x="7803554" y="2777315"/>
            <a:ext cx="126609" cy="1160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27" name="Elipse 126"/>
          <p:cNvSpPr/>
          <p:nvPr/>
        </p:nvSpPr>
        <p:spPr>
          <a:xfrm>
            <a:off x="7787911" y="3425381"/>
            <a:ext cx="126609" cy="1160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29" name="Elipse 128"/>
          <p:cNvSpPr/>
          <p:nvPr/>
        </p:nvSpPr>
        <p:spPr>
          <a:xfrm>
            <a:off x="7803554" y="4126509"/>
            <a:ext cx="126609" cy="1160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0" name="CuadroTexto 129"/>
          <p:cNvSpPr txBox="1"/>
          <p:nvPr/>
        </p:nvSpPr>
        <p:spPr>
          <a:xfrm>
            <a:off x="8014276" y="329136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2</a:t>
            </a:r>
            <a:endParaRPr lang="es-AR" dirty="0"/>
          </a:p>
        </p:txBody>
      </p:sp>
      <p:sp>
        <p:nvSpPr>
          <p:cNvPr id="132" name="CuadroTexto 131"/>
          <p:cNvSpPr txBox="1"/>
          <p:nvPr/>
        </p:nvSpPr>
        <p:spPr>
          <a:xfrm>
            <a:off x="8007362" y="260213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3</a:t>
            </a:r>
            <a:endParaRPr lang="es-AR" dirty="0"/>
          </a:p>
        </p:txBody>
      </p:sp>
      <p:sp>
        <p:nvSpPr>
          <p:cNvPr id="133" name="CuadroTexto 132"/>
          <p:cNvSpPr txBox="1"/>
          <p:nvPr/>
        </p:nvSpPr>
        <p:spPr>
          <a:xfrm>
            <a:off x="7991827" y="192147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4</a:t>
            </a:r>
            <a:endParaRPr lang="es-AR" dirty="0"/>
          </a:p>
        </p:txBody>
      </p:sp>
      <p:sp>
        <p:nvSpPr>
          <p:cNvPr id="134" name="CuadroTexto 133"/>
          <p:cNvSpPr txBox="1"/>
          <p:nvPr/>
        </p:nvSpPr>
        <p:spPr>
          <a:xfrm>
            <a:off x="8014276" y="398035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1</a:t>
            </a:r>
            <a:endParaRPr lang="es-A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CuadroTexto 134"/>
              <p:cNvSpPr txBox="1"/>
              <p:nvPr/>
            </p:nvSpPr>
            <p:spPr>
              <a:xfrm>
                <a:off x="104988" y="4545122"/>
                <a:ext cx="7682923" cy="78265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s-AR" sz="2400" b="0" dirty="0" smtClean="0">
                    <a:ea typeface="Cambria Math" panose="02040503050406030204" pitchFamily="18" charset="0"/>
                  </a:rPr>
                  <a:t>1antena:   </a:t>
                </a:r>
                <a:r>
                  <a:rPr lang="es-AR" sz="2400" b="0" dirty="0" err="1" smtClean="0">
                    <a:ea typeface="Cambria Math" panose="02040503050406030204" pitchFamily="18" charset="0"/>
                  </a:rPr>
                  <a:t>Zstub</a:t>
                </a:r>
                <a:r>
                  <a:rPr lang="es-AR" sz="2400" b="0" dirty="0" smtClean="0">
                    <a:ea typeface="Cambria Math" panose="020405030504060302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s-A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s-AR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50</m:t>
                        </m:r>
                        <m:r>
                          <m:rPr>
                            <m:nor/>
                          </m:rPr>
                          <a:rPr lang="el-GR" sz="2400" dirty="0">
                            <a:latin typeface="Century Gothic" panose="020B0502020202020204" pitchFamily="34" charset="0"/>
                          </a:rPr>
                          <m:t>Ω</m:t>
                        </m:r>
                        <m:r>
                          <a:rPr lang="es-AR" sz="2400" b="0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s-A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50</m:t>
                        </m:r>
                        <m:r>
                          <m:rPr>
                            <m:nor/>
                          </m:rPr>
                          <a:rPr lang="el-GR" sz="2400" dirty="0">
                            <a:latin typeface="Century Gothic" panose="020B0502020202020204" pitchFamily="34" charset="0"/>
                          </a:rPr>
                          <m:t>Ω</m:t>
                        </m:r>
                      </m:e>
                    </m:rad>
                    <m:r>
                      <a:rPr lang="es-A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=50 </m:t>
                    </m:r>
                  </m:oMath>
                </a14:m>
                <a:r>
                  <a:rPr lang="el-GR" sz="2400" dirty="0" smtClean="0">
                    <a:latin typeface="Century Gothic" panose="020B0502020202020204" pitchFamily="34" charset="0"/>
                  </a:rPr>
                  <a:t>Ω</a:t>
                </a:r>
                <a:r>
                  <a:rPr lang="es-AR" sz="2400" dirty="0">
                    <a:latin typeface="Century Gothic" panose="020B0502020202020204" pitchFamily="34" charset="0"/>
                  </a:rPr>
                  <a:t> Roe: </a:t>
                </a:r>
                <a:r>
                  <a:rPr lang="es-AR" sz="2400" dirty="0" smtClean="0">
                    <a:latin typeface="Century Gothic" panose="020B0502020202020204" pitchFamily="34" charset="0"/>
                  </a:rPr>
                  <a:t>50</a:t>
                </a:r>
                <a:r>
                  <a:rPr lang="es-AR" sz="2400" dirty="0"/>
                  <a:t>/</a:t>
                </a:r>
                <a14:m>
                  <m:oMath xmlns:m="http://schemas.openxmlformats.org/officeDocument/2006/math">
                    <m:r>
                      <a:rPr lang="es-AR" sz="2400" b="0" i="0" dirty="0" smtClean="0">
                        <a:latin typeface="Cambria Math" panose="02040503050406030204" pitchFamily="18" charset="0"/>
                      </a:rPr>
                      <m:t>50</m:t>
                    </m:r>
                    <m:r>
                      <m:rPr>
                        <m:nor/>
                      </m:rPr>
                      <a:rPr lang="el-GR" sz="2400" dirty="0">
                        <a:latin typeface="Century Gothic" panose="020B0502020202020204" pitchFamily="34" charset="0"/>
                      </a:rPr>
                      <m:t>Ω</m:t>
                    </m:r>
                  </m:oMath>
                </a14:m>
                <a:r>
                  <a:rPr lang="es-AR" sz="2400" dirty="0"/>
                  <a:t>=1</a:t>
                </a:r>
              </a:p>
              <a:p>
                <a:endParaRPr lang="es-AR" sz="2400" dirty="0"/>
              </a:p>
            </p:txBody>
          </p:sp>
        </mc:Choice>
        <mc:Fallback xmlns="">
          <p:sp>
            <p:nvSpPr>
              <p:cNvPr id="135" name="CuadroTexto 1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988" y="4545122"/>
                <a:ext cx="7682923" cy="782650"/>
              </a:xfrm>
              <a:prstGeom prst="rect">
                <a:avLst/>
              </a:prstGeom>
              <a:blipFill rotWithShape="0">
                <a:blip r:embed="rId3"/>
                <a:stretch>
                  <a:fillRect l="-2379" t="-7031"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CuadroTexto 135"/>
              <p:cNvSpPr txBox="1"/>
              <p:nvPr/>
            </p:nvSpPr>
            <p:spPr>
              <a:xfrm>
                <a:off x="108919" y="5009134"/>
                <a:ext cx="12013725" cy="41331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s-AR" sz="2400" dirty="0" smtClean="0">
                    <a:ea typeface="Cambria Math" panose="02040503050406030204" pitchFamily="18" charset="0"/>
                  </a:rPr>
                  <a:t>2 </a:t>
                </a:r>
                <a:r>
                  <a:rPr lang="es-AR" sz="2400" b="0" dirty="0" err="1" smtClean="0">
                    <a:ea typeface="Cambria Math" panose="02040503050406030204" pitchFamily="18" charset="0"/>
                  </a:rPr>
                  <a:t>ant</a:t>
                </a:r>
                <a:r>
                  <a:rPr lang="es-AR" sz="2400" b="0" dirty="0" smtClean="0">
                    <a:ea typeface="Cambria Math" panose="02040503050406030204" pitchFamily="18" charset="0"/>
                  </a:rPr>
                  <a:t>: (50</a:t>
                </a:r>
                <a:r>
                  <a:rPr lang="el-GR" sz="2400" dirty="0"/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l-GR" sz="2400" dirty="0">
                        <a:latin typeface="Century Gothic" panose="020B0502020202020204" pitchFamily="34" charset="0"/>
                      </a:rPr>
                      <m:t>Ω</m:t>
                    </m:r>
                    <m:r>
                      <a:rPr lang="el-GR" sz="24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AR" sz="2400" b="0" dirty="0" smtClean="0">
                    <a:ea typeface="Cambria Math" panose="02040503050406030204" pitchFamily="18" charset="0"/>
                  </a:rPr>
                  <a:t>/2)=25</a:t>
                </a:r>
                <a:r>
                  <a:rPr lang="el-GR" sz="2400" dirty="0"/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l-GR" sz="2400" dirty="0">
                        <a:latin typeface="Century Gothic" panose="020B0502020202020204" pitchFamily="34" charset="0"/>
                      </a:rPr>
                      <m:t>Ω</m:t>
                    </m:r>
                    <m:r>
                      <a:rPr lang="el-GR" sz="24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AR" sz="2400" b="0" dirty="0" smtClean="0">
                    <a:ea typeface="Cambria Math" panose="02040503050406030204" pitchFamily="18" charset="0"/>
                  </a:rPr>
                  <a:t> Zs=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s-A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s-AR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25</m:t>
                        </m:r>
                        <m:r>
                          <m:rPr>
                            <m:nor/>
                          </m:rPr>
                          <a:rPr lang="el-GR" sz="2400" dirty="0">
                            <a:latin typeface="Century Gothic" panose="020B0502020202020204" pitchFamily="34" charset="0"/>
                          </a:rPr>
                          <m:t>Ω</m:t>
                        </m:r>
                        <m:r>
                          <a:rPr lang="es-AR" sz="2400" b="0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s-A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50</m:t>
                        </m:r>
                        <m:r>
                          <m:rPr>
                            <m:nor/>
                          </m:rPr>
                          <a:rPr lang="el-GR" sz="2400" dirty="0">
                            <a:latin typeface="Century Gothic" panose="020B0502020202020204" pitchFamily="34" charset="0"/>
                          </a:rPr>
                          <m:t>Ω</m:t>
                        </m:r>
                      </m:e>
                    </m:rad>
                    <m:r>
                      <a:rPr lang="es-A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=35.35 </m:t>
                    </m:r>
                  </m:oMath>
                </a14:m>
                <a:r>
                  <a:rPr lang="el-GR" sz="2400" dirty="0" smtClean="0">
                    <a:latin typeface="Century Gothic" panose="020B0502020202020204" pitchFamily="34" charset="0"/>
                  </a:rPr>
                  <a:t>Ω</a:t>
                </a:r>
                <a:r>
                  <a:rPr lang="es-AR" sz="2400" dirty="0" smtClean="0">
                    <a:latin typeface="Century Gothic" panose="020B0502020202020204" pitchFamily="34" charset="0"/>
                  </a:rPr>
                  <a:t> (75+75) Roe: 37.5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l-GR" sz="2400" dirty="0">
                        <a:latin typeface="Century Gothic" panose="020B0502020202020204" pitchFamily="34" charset="0"/>
                      </a:rPr>
                      <m:t>Ω</m:t>
                    </m:r>
                    <m:r>
                      <a:rPr lang="el-GR" sz="24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AR" sz="2400" dirty="0" smtClean="0">
                    <a:latin typeface="Century Gothic" panose="020B0502020202020204" pitchFamily="34" charset="0"/>
                  </a:rPr>
                  <a:t>/35.35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l-GR" sz="2400" dirty="0">
                        <a:latin typeface="Century Gothic" panose="020B0502020202020204" pitchFamily="34" charset="0"/>
                      </a:rPr>
                      <m:t>Ω</m:t>
                    </m:r>
                  </m:oMath>
                </a14:m>
                <a:r>
                  <a:rPr lang="es-AR" sz="2400" dirty="0" smtClean="0">
                    <a:latin typeface="Century Gothic" panose="020B0502020202020204" pitchFamily="34" charset="0"/>
                  </a:rPr>
                  <a:t>=1.06</a:t>
                </a:r>
                <a:endParaRPr lang="es-AR" sz="2400" dirty="0"/>
              </a:p>
            </p:txBody>
          </p:sp>
        </mc:Choice>
        <mc:Fallback xmlns="">
          <p:sp>
            <p:nvSpPr>
              <p:cNvPr id="136" name="CuadroTexto 1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919" y="5009134"/>
                <a:ext cx="12013725" cy="413318"/>
              </a:xfrm>
              <a:prstGeom prst="rect">
                <a:avLst/>
              </a:prstGeom>
              <a:blipFill rotWithShape="0">
                <a:blip r:embed="rId4"/>
                <a:stretch>
                  <a:fillRect l="-1573" t="-13235" b="-42647"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6" name="CuadroTexto 95"/>
              <p:cNvSpPr txBox="1"/>
              <p:nvPr/>
            </p:nvSpPr>
            <p:spPr>
              <a:xfrm>
                <a:off x="108919" y="5532062"/>
                <a:ext cx="12013725" cy="41331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s-AR" sz="2400" dirty="0" smtClean="0">
                    <a:ea typeface="Cambria Math" panose="02040503050406030204" pitchFamily="18" charset="0"/>
                  </a:rPr>
                  <a:t>3 </a:t>
                </a:r>
                <a:r>
                  <a:rPr lang="es-AR" sz="2400" b="0" dirty="0" err="1" smtClean="0">
                    <a:ea typeface="Cambria Math" panose="02040503050406030204" pitchFamily="18" charset="0"/>
                  </a:rPr>
                  <a:t>ant</a:t>
                </a:r>
                <a:r>
                  <a:rPr lang="es-AR" sz="2400" b="0" dirty="0" smtClean="0">
                    <a:ea typeface="Cambria Math" panose="02040503050406030204" pitchFamily="18" charset="0"/>
                  </a:rPr>
                  <a:t>: (50</a:t>
                </a:r>
                <a:r>
                  <a:rPr lang="el-GR" sz="2400" dirty="0"/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l-GR" sz="2400" dirty="0">
                        <a:latin typeface="Century Gothic" panose="020B0502020202020204" pitchFamily="34" charset="0"/>
                      </a:rPr>
                      <m:t>Ω</m:t>
                    </m:r>
                    <m:r>
                      <a:rPr lang="el-GR" sz="24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AR" sz="2400" b="0" dirty="0" smtClean="0">
                    <a:ea typeface="Cambria Math" panose="02040503050406030204" pitchFamily="18" charset="0"/>
                  </a:rPr>
                  <a:t>/3)=16.66</a:t>
                </a:r>
                <a:r>
                  <a:rPr lang="el-GR" sz="2400" dirty="0"/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l-GR" sz="2400" dirty="0">
                        <a:latin typeface="Century Gothic" panose="020B0502020202020204" pitchFamily="34" charset="0"/>
                      </a:rPr>
                      <m:t>Ω</m:t>
                    </m:r>
                  </m:oMath>
                </a14:m>
                <a:r>
                  <a:rPr lang="es-AR" sz="2400" b="0" dirty="0" smtClean="0">
                    <a:ea typeface="Cambria Math" panose="02040503050406030204" pitchFamily="18" charset="0"/>
                  </a:rPr>
                  <a:t> </a:t>
                </a:r>
                <a:r>
                  <a:rPr lang="es-AR" sz="2400" b="0" dirty="0" err="1" smtClean="0">
                    <a:ea typeface="Cambria Math" panose="02040503050406030204" pitchFamily="18" charset="0"/>
                  </a:rPr>
                  <a:t>Zs</a:t>
                </a:r>
                <a:r>
                  <a:rPr lang="es-AR" sz="2400" b="0" dirty="0" smtClean="0">
                    <a:ea typeface="Cambria Math" panose="020405030504060302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s-A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s-AR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16.66</m:t>
                        </m:r>
                        <m:r>
                          <m:rPr>
                            <m:nor/>
                          </m:rPr>
                          <a:rPr lang="el-GR" sz="2400" dirty="0">
                            <a:latin typeface="Century Gothic" panose="020B0502020202020204" pitchFamily="34" charset="0"/>
                          </a:rPr>
                          <m:t>Ω</m:t>
                        </m:r>
                        <m:r>
                          <a:rPr lang="es-AR" sz="2400" b="0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s-A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50</m:t>
                        </m:r>
                        <m:r>
                          <m:rPr>
                            <m:nor/>
                          </m:rPr>
                          <a:rPr lang="el-GR" sz="2400" dirty="0">
                            <a:latin typeface="Century Gothic" panose="020B0502020202020204" pitchFamily="34" charset="0"/>
                          </a:rPr>
                          <m:t>Ω</m:t>
                        </m:r>
                      </m:e>
                    </m:rad>
                    <m:r>
                      <a:rPr lang="es-A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=28.86 </m:t>
                    </m:r>
                  </m:oMath>
                </a14:m>
                <a:r>
                  <a:rPr lang="el-GR" sz="2400" dirty="0" smtClean="0">
                    <a:latin typeface="Century Gothic" panose="020B0502020202020204" pitchFamily="34" charset="0"/>
                  </a:rPr>
                  <a:t>Ω</a:t>
                </a:r>
                <a:r>
                  <a:rPr lang="es-AR" sz="2400" dirty="0" smtClean="0">
                    <a:latin typeface="Century Gothic" panose="020B0502020202020204" pitchFamily="34" charset="0"/>
                  </a:rPr>
                  <a:t> (50+75) Roe: 28.86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l-GR" sz="2400" dirty="0">
                        <a:latin typeface="Century Gothic" panose="020B0502020202020204" pitchFamily="34" charset="0"/>
                      </a:rPr>
                      <m:t>Ω</m:t>
                    </m:r>
                  </m:oMath>
                </a14:m>
                <a:r>
                  <a:rPr lang="es-AR" sz="2400" dirty="0" smtClean="0"/>
                  <a:t>/</a:t>
                </a:r>
                <a14:m>
                  <m:oMath xmlns:m="http://schemas.openxmlformats.org/officeDocument/2006/math">
                    <m:r>
                      <a:rPr lang="es-AR" sz="2400" b="0" i="0" dirty="0" smtClean="0">
                        <a:latin typeface="Cambria Math" panose="02040503050406030204" pitchFamily="18" charset="0"/>
                      </a:rPr>
                      <m:t>30</m:t>
                    </m:r>
                    <m:r>
                      <m:rPr>
                        <m:nor/>
                      </m:rPr>
                      <a:rPr lang="el-GR" sz="2400" dirty="0">
                        <a:latin typeface="Century Gothic" panose="020B0502020202020204" pitchFamily="34" charset="0"/>
                      </a:rPr>
                      <m:t>Ω</m:t>
                    </m:r>
                  </m:oMath>
                </a14:m>
                <a:r>
                  <a:rPr lang="es-AR" sz="2400" dirty="0" smtClean="0"/>
                  <a:t>=1.03</a:t>
                </a:r>
                <a:endParaRPr lang="es-AR" sz="2400" dirty="0"/>
              </a:p>
            </p:txBody>
          </p:sp>
        </mc:Choice>
        <mc:Fallback xmlns="">
          <p:sp>
            <p:nvSpPr>
              <p:cNvPr id="96" name="CuadroTexto 9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919" y="5532062"/>
                <a:ext cx="12013725" cy="413318"/>
              </a:xfrm>
              <a:prstGeom prst="rect">
                <a:avLst/>
              </a:prstGeom>
              <a:blipFill rotWithShape="0">
                <a:blip r:embed="rId5"/>
                <a:stretch>
                  <a:fillRect l="-1573" t="-11765" r="-406" b="-44118"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7" name="CuadroTexto 96"/>
              <p:cNvSpPr txBox="1"/>
              <p:nvPr/>
            </p:nvSpPr>
            <p:spPr>
              <a:xfrm>
                <a:off x="108918" y="6011052"/>
                <a:ext cx="12013725" cy="41331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s-AR" sz="2400" dirty="0" smtClean="0">
                    <a:ea typeface="Cambria Math" panose="02040503050406030204" pitchFamily="18" charset="0"/>
                  </a:rPr>
                  <a:t>4 </a:t>
                </a:r>
                <a:r>
                  <a:rPr lang="es-AR" sz="2400" b="0" dirty="0" err="1" smtClean="0">
                    <a:ea typeface="Cambria Math" panose="02040503050406030204" pitchFamily="18" charset="0"/>
                  </a:rPr>
                  <a:t>ant</a:t>
                </a:r>
                <a:r>
                  <a:rPr lang="es-AR" sz="2400" b="0" dirty="0" smtClean="0">
                    <a:ea typeface="Cambria Math" panose="02040503050406030204" pitchFamily="18" charset="0"/>
                  </a:rPr>
                  <a:t>: (50</a:t>
                </a:r>
                <a:r>
                  <a:rPr lang="el-GR" sz="2400" dirty="0"/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l-GR" sz="2400" dirty="0">
                        <a:latin typeface="Century Gothic" panose="020B0502020202020204" pitchFamily="34" charset="0"/>
                      </a:rPr>
                      <m:t>Ω</m:t>
                    </m:r>
                    <m:r>
                      <a:rPr lang="el-GR" sz="24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AR" sz="2400" b="0" dirty="0" smtClean="0">
                    <a:ea typeface="Cambria Math" panose="02040503050406030204" pitchFamily="18" charset="0"/>
                  </a:rPr>
                  <a:t>/4)=12.5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l-GR" sz="2400" dirty="0">
                        <a:latin typeface="Century Gothic" panose="020B0502020202020204" pitchFamily="34" charset="0"/>
                      </a:rPr>
                      <m:t>Ω</m:t>
                    </m:r>
                  </m:oMath>
                </a14:m>
                <a:r>
                  <a:rPr lang="es-AR" sz="2400" b="0" dirty="0" smtClean="0">
                    <a:ea typeface="Cambria Math" panose="02040503050406030204" pitchFamily="18" charset="0"/>
                  </a:rPr>
                  <a:t> </a:t>
                </a:r>
                <a:r>
                  <a:rPr lang="es-AR" sz="2400" b="0" dirty="0" err="1" smtClean="0">
                    <a:ea typeface="Cambria Math" panose="02040503050406030204" pitchFamily="18" charset="0"/>
                  </a:rPr>
                  <a:t>Zs</a:t>
                </a:r>
                <a:r>
                  <a:rPr lang="es-AR" sz="2400" b="0" dirty="0" smtClean="0">
                    <a:ea typeface="Cambria Math" panose="020405030504060302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s-A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s-AR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12.5</m:t>
                        </m:r>
                        <m:r>
                          <m:rPr>
                            <m:nor/>
                          </m:rPr>
                          <a:rPr lang="el-GR" sz="2400" dirty="0">
                            <a:latin typeface="Century Gothic" panose="020B0502020202020204" pitchFamily="34" charset="0"/>
                          </a:rPr>
                          <m:t>Ω</m:t>
                        </m:r>
                        <m:r>
                          <a:rPr lang="es-AR" sz="2400" b="0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s-A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50</m:t>
                        </m:r>
                        <m:r>
                          <m:rPr>
                            <m:nor/>
                          </m:rPr>
                          <a:rPr lang="el-GR" sz="2400" dirty="0">
                            <a:latin typeface="Century Gothic" panose="020B0502020202020204" pitchFamily="34" charset="0"/>
                          </a:rPr>
                          <m:t>Ω</m:t>
                        </m:r>
                      </m:e>
                    </m:rad>
                    <m:r>
                      <a:rPr lang="es-A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s-AR" sz="2400" dirty="0" smtClean="0">
                    <a:latin typeface="Century Gothic" panose="020B0502020202020204" pitchFamily="34" charset="0"/>
                  </a:rPr>
                  <a:t>25</a:t>
                </a:r>
                <a:r>
                  <a:rPr lang="el-GR" sz="2400" dirty="0" smtClean="0">
                    <a:latin typeface="Century Gothic" panose="020B0502020202020204" pitchFamily="34" charset="0"/>
                  </a:rPr>
                  <a:t>Ω</a:t>
                </a:r>
                <a:r>
                  <a:rPr lang="es-AR" sz="2400" dirty="0" smtClean="0">
                    <a:latin typeface="Century Gothic" panose="020B0502020202020204" pitchFamily="34" charset="0"/>
                  </a:rPr>
                  <a:t> (50+50) Roe: 2</a:t>
                </a:r>
                <a14:m>
                  <m:oMath xmlns:m="http://schemas.openxmlformats.org/officeDocument/2006/math">
                    <m:r>
                      <a:rPr lang="es-AR" sz="2400" b="0" i="0" dirty="0" smtClean="0">
                        <a:latin typeface="Cambria Math" panose="02040503050406030204" pitchFamily="18" charset="0"/>
                      </a:rPr>
                      <m:t>5</m:t>
                    </m:r>
                    <m:r>
                      <m:rPr>
                        <m:nor/>
                      </m:rPr>
                      <a:rPr lang="el-GR" sz="2400" dirty="0">
                        <a:latin typeface="Century Gothic" panose="020B0502020202020204" pitchFamily="34" charset="0"/>
                      </a:rPr>
                      <m:t>Ω</m:t>
                    </m:r>
                  </m:oMath>
                </a14:m>
                <a:r>
                  <a:rPr lang="es-AR" sz="2400" dirty="0" smtClean="0"/>
                  <a:t>/</a:t>
                </a:r>
                <a14:m>
                  <m:oMath xmlns:m="http://schemas.openxmlformats.org/officeDocument/2006/math">
                    <m:r>
                      <a:rPr lang="es-AR" sz="2400" dirty="0">
                        <a:latin typeface="Cambria Math" panose="02040503050406030204" pitchFamily="18" charset="0"/>
                      </a:rPr>
                      <m:t>2</m:t>
                    </m:r>
                    <m:r>
                      <a:rPr lang="es-AR" sz="2400" b="0" i="0" dirty="0" smtClean="0">
                        <a:latin typeface="Cambria Math" panose="02040503050406030204" pitchFamily="18" charset="0"/>
                      </a:rPr>
                      <m:t>5</m:t>
                    </m:r>
                    <m:r>
                      <m:rPr>
                        <m:nor/>
                      </m:rPr>
                      <a:rPr lang="el-GR" sz="2400" dirty="0">
                        <a:latin typeface="Century Gothic" panose="020B0502020202020204" pitchFamily="34" charset="0"/>
                      </a:rPr>
                      <m:t>Ω</m:t>
                    </m:r>
                  </m:oMath>
                </a14:m>
                <a:r>
                  <a:rPr lang="es-AR" sz="2400" dirty="0" smtClean="0"/>
                  <a:t>=1</a:t>
                </a:r>
                <a:endParaRPr lang="es-AR" sz="2400" dirty="0"/>
              </a:p>
            </p:txBody>
          </p:sp>
        </mc:Choice>
        <mc:Fallback xmlns="">
          <p:sp>
            <p:nvSpPr>
              <p:cNvPr id="97" name="CuadroTexto 9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918" y="6011052"/>
                <a:ext cx="12013725" cy="413318"/>
              </a:xfrm>
              <a:prstGeom prst="rect">
                <a:avLst/>
              </a:prstGeom>
              <a:blipFill rotWithShape="0">
                <a:blip r:embed="rId6"/>
                <a:stretch>
                  <a:fillRect l="-1573" t="-11765" b="-44118"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Conector recto de flecha 6"/>
          <p:cNvCxnSpPr/>
          <p:nvPr/>
        </p:nvCxnSpPr>
        <p:spPr>
          <a:xfrm>
            <a:off x="9048466" y="1945911"/>
            <a:ext cx="401837" cy="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ector recto de flecha 98"/>
          <p:cNvCxnSpPr/>
          <p:nvPr/>
        </p:nvCxnSpPr>
        <p:spPr>
          <a:xfrm>
            <a:off x="9048466" y="2163543"/>
            <a:ext cx="401837" cy="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ector recto de flecha 99"/>
          <p:cNvCxnSpPr/>
          <p:nvPr/>
        </p:nvCxnSpPr>
        <p:spPr>
          <a:xfrm>
            <a:off x="9048466" y="2386730"/>
            <a:ext cx="401837" cy="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ector recto de flecha 100"/>
          <p:cNvCxnSpPr/>
          <p:nvPr/>
        </p:nvCxnSpPr>
        <p:spPr>
          <a:xfrm>
            <a:off x="9048466" y="2625987"/>
            <a:ext cx="401837" cy="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53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385" y="72158"/>
            <a:ext cx="5089381" cy="6785842"/>
          </a:xfrm>
        </p:spPr>
      </p:pic>
      <p:sp>
        <p:nvSpPr>
          <p:cNvPr id="3" name="CuadroTexto 2"/>
          <p:cNvSpPr txBox="1"/>
          <p:nvPr/>
        </p:nvSpPr>
        <p:spPr>
          <a:xfrm>
            <a:off x="859810" y="1730106"/>
            <a:ext cx="19255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5 Antenas </a:t>
            </a:r>
            <a:r>
              <a:rPr lang="es-AR" dirty="0" err="1" smtClean="0"/>
              <a:t>yagi</a:t>
            </a:r>
            <a:endParaRPr lang="es-AR" dirty="0" smtClean="0"/>
          </a:p>
          <a:p>
            <a:r>
              <a:rPr lang="es-AR" dirty="0" smtClean="0"/>
              <a:t>de 4 elementos</a:t>
            </a:r>
          </a:p>
          <a:p>
            <a:r>
              <a:rPr lang="es-AR" dirty="0" smtClean="0"/>
              <a:t>21 </a:t>
            </a:r>
            <a:r>
              <a:rPr lang="es-AR" dirty="0" err="1" smtClean="0"/>
              <a:t>Mhz</a:t>
            </a:r>
            <a:endParaRPr lang="es-AR" dirty="0" smtClean="0"/>
          </a:p>
          <a:p>
            <a:r>
              <a:rPr lang="es-AR" dirty="0" smtClean="0"/>
              <a:t>Diseño ON4UN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4763069" y="218365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b="1" dirty="0" smtClean="0">
                <a:solidFill>
                  <a:srgbClr val="FF0000"/>
                </a:solidFill>
              </a:rPr>
              <a:t>60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763069" y="1107744"/>
            <a:ext cx="444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b="1" dirty="0" smtClean="0">
                <a:solidFill>
                  <a:srgbClr val="FF0000"/>
                </a:solidFill>
              </a:rPr>
              <a:t>48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876669" y="5406789"/>
            <a:ext cx="444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b="1" dirty="0" smtClean="0">
                <a:solidFill>
                  <a:srgbClr val="FF0000"/>
                </a:solidFill>
              </a:rPr>
              <a:t>12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4876669" y="3613540"/>
            <a:ext cx="444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b="1" dirty="0" smtClean="0">
                <a:solidFill>
                  <a:srgbClr val="FF0000"/>
                </a:solidFill>
              </a:rPr>
              <a:t>24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4856997" y="2145605"/>
            <a:ext cx="444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b="1" dirty="0" smtClean="0">
                <a:solidFill>
                  <a:srgbClr val="FF0000"/>
                </a:solidFill>
              </a:rPr>
              <a:t>36</a:t>
            </a:r>
            <a:endParaRPr lang="es-A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46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nfasador terminado 01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653" y="1160060"/>
            <a:ext cx="6096000" cy="4572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4363" y="1912660"/>
            <a:ext cx="5777637" cy="2864057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6414363" y="1446663"/>
            <a:ext cx="2600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LP2F 2008 HASTA 2011</a:t>
            </a:r>
            <a:endParaRPr lang="es-AR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77887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err="1" smtClean="0"/>
              <a:t>Items</a:t>
            </a:r>
            <a:r>
              <a:rPr lang="es-AR" dirty="0" smtClean="0"/>
              <a:t> a resolver</a:t>
            </a:r>
            <a:endParaRPr lang="es-AR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04293" y="1399775"/>
            <a:ext cx="8946541" cy="4195481"/>
          </a:xfrm>
        </p:spPr>
        <p:txBody>
          <a:bodyPr>
            <a:normAutofit/>
          </a:bodyPr>
          <a:lstStyle/>
          <a:p>
            <a:endParaRPr lang="es-AR" dirty="0" smtClean="0"/>
          </a:p>
          <a:p>
            <a:r>
              <a:rPr lang="es-AR" dirty="0" err="1" smtClean="0"/>
              <a:t>Dx</a:t>
            </a:r>
            <a:r>
              <a:rPr lang="es-AR" dirty="0" smtClean="0"/>
              <a:t> (cazar 1 estación) o concursos (cazar muchas estaciones)</a:t>
            </a:r>
          </a:p>
          <a:p>
            <a:r>
              <a:rPr lang="es-AR" dirty="0"/>
              <a:t>Cantidad de </a:t>
            </a:r>
            <a:r>
              <a:rPr lang="es-AR" dirty="0" smtClean="0"/>
              <a:t>antenas  (determinado por la torre)</a:t>
            </a:r>
          </a:p>
          <a:p>
            <a:r>
              <a:rPr lang="es-AR" dirty="0" smtClean="0"/>
              <a:t>Cantidad de elementos (determinado por rotor y riendas)</a:t>
            </a:r>
          </a:p>
          <a:p>
            <a:r>
              <a:rPr lang="es-AR" dirty="0" smtClean="0"/>
              <a:t>Separación entre antenas (no es critico, 0,7 a 1 lambda)</a:t>
            </a:r>
          </a:p>
          <a:p>
            <a:r>
              <a:rPr lang="es-AR" dirty="0" smtClean="0"/>
              <a:t>Sistema de adaptación de impedancia (mono o </a:t>
            </a:r>
            <a:r>
              <a:rPr lang="es-AR" dirty="0" err="1" smtClean="0"/>
              <a:t>multibanda</a:t>
            </a:r>
            <a:r>
              <a:rPr lang="es-AR" dirty="0" smtClean="0"/>
              <a:t>) </a:t>
            </a:r>
          </a:p>
          <a:p>
            <a:r>
              <a:rPr lang="es-AR" dirty="0" smtClean="0"/>
              <a:t>Largo de cableados (iguales y múltiplos </a:t>
            </a:r>
            <a:r>
              <a:rPr lang="es-AR" dirty="0" smtClean="0"/>
              <a:t>impar de </a:t>
            </a:r>
            <a:r>
              <a:rPr lang="es-AR" dirty="0" smtClean="0"/>
              <a:t>¼ de </a:t>
            </a:r>
            <a:r>
              <a:rPr lang="es-AR" dirty="0" smtClean="0"/>
              <a:t>onda del mismo signo, </a:t>
            </a:r>
            <a:r>
              <a:rPr lang="es-AR" dirty="0" smtClean="0"/>
              <a:t>calibrados)</a:t>
            </a:r>
          </a:p>
          <a:p>
            <a:r>
              <a:rPr lang="es-AR" dirty="0" smtClean="0"/>
              <a:t>Montaje de rotor </a:t>
            </a:r>
          </a:p>
        </p:txBody>
      </p:sp>
    </p:spTree>
    <p:extLst>
      <p:ext uri="{BB962C8B-B14F-4D97-AF65-F5344CB8AC3E}">
        <p14:creationId xmlns:p14="http://schemas.microsoft.com/office/powerpoint/2010/main" val="420769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n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0453" y="316241"/>
            <a:ext cx="5200676" cy="5937437"/>
          </a:xfrm>
          <a:prstGeom prst="rect">
            <a:avLst/>
          </a:prstGeom>
        </p:spPr>
      </p:pic>
      <p:sp>
        <p:nvSpPr>
          <p:cNvPr id="37" name="Rectángulo 36"/>
          <p:cNvSpPr/>
          <p:nvPr/>
        </p:nvSpPr>
        <p:spPr>
          <a:xfrm>
            <a:off x="1283821" y="593396"/>
            <a:ext cx="225456" cy="54662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38" name="Conector recto 37"/>
          <p:cNvCxnSpPr/>
          <p:nvPr/>
        </p:nvCxnSpPr>
        <p:spPr>
          <a:xfrm>
            <a:off x="116201" y="466786"/>
            <a:ext cx="2574388" cy="14068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cto 38"/>
          <p:cNvCxnSpPr/>
          <p:nvPr/>
        </p:nvCxnSpPr>
        <p:spPr>
          <a:xfrm>
            <a:off x="116201" y="2011888"/>
            <a:ext cx="2574388" cy="14068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cto 39"/>
          <p:cNvCxnSpPr/>
          <p:nvPr/>
        </p:nvCxnSpPr>
        <p:spPr>
          <a:xfrm>
            <a:off x="116201" y="3911026"/>
            <a:ext cx="2574388" cy="14068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40"/>
          <p:cNvCxnSpPr/>
          <p:nvPr/>
        </p:nvCxnSpPr>
        <p:spPr>
          <a:xfrm>
            <a:off x="116201" y="5542878"/>
            <a:ext cx="2574388" cy="14068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cto de flecha 41"/>
          <p:cNvCxnSpPr>
            <a:stCxn id="10" idx="0"/>
          </p:cNvCxnSpPr>
          <p:nvPr/>
        </p:nvCxnSpPr>
        <p:spPr>
          <a:xfrm flipH="1" flipV="1">
            <a:off x="1403396" y="2025958"/>
            <a:ext cx="763172" cy="455250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cto de flecha 42"/>
          <p:cNvCxnSpPr>
            <a:stCxn id="31" idx="4"/>
          </p:cNvCxnSpPr>
          <p:nvPr/>
        </p:nvCxnSpPr>
        <p:spPr>
          <a:xfrm flipH="1">
            <a:off x="1435048" y="3749640"/>
            <a:ext cx="674729" cy="148053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cto de flecha 43"/>
          <p:cNvCxnSpPr/>
          <p:nvPr/>
        </p:nvCxnSpPr>
        <p:spPr>
          <a:xfrm flipV="1">
            <a:off x="861790" y="452719"/>
            <a:ext cx="541605" cy="2560320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cto de flecha 44"/>
          <p:cNvCxnSpPr/>
          <p:nvPr/>
        </p:nvCxnSpPr>
        <p:spPr>
          <a:xfrm>
            <a:off x="861790" y="3013039"/>
            <a:ext cx="541605" cy="2515771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de flecha 16"/>
          <p:cNvCxnSpPr/>
          <p:nvPr/>
        </p:nvCxnSpPr>
        <p:spPr>
          <a:xfrm flipV="1">
            <a:off x="4190670" y="2115313"/>
            <a:ext cx="541605" cy="987082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/>
          <p:cNvCxnSpPr/>
          <p:nvPr/>
        </p:nvCxnSpPr>
        <p:spPr>
          <a:xfrm>
            <a:off x="4190670" y="3102395"/>
            <a:ext cx="541605" cy="897987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/>
          <p:cNvCxnSpPr/>
          <p:nvPr/>
        </p:nvCxnSpPr>
        <p:spPr>
          <a:xfrm flipV="1">
            <a:off x="4190670" y="542074"/>
            <a:ext cx="541605" cy="2515775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/>
          <p:cNvCxnSpPr/>
          <p:nvPr/>
        </p:nvCxnSpPr>
        <p:spPr>
          <a:xfrm>
            <a:off x="4190670" y="3102395"/>
            <a:ext cx="541605" cy="2515771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ipse 9"/>
          <p:cNvSpPr/>
          <p:nvPr/>
        </p:nvSpPr>
        <p:spPr>
          <a:xfrm>
            <a:off x="1866317" y="2481208"/>
            <a:ext cx="600501" cy="569055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1" name="Elipse 30"/>
          <p:cNvSpPr/>
          <p:nvPr/>
        </p:nvSpPr>
        <p:spPr>
          <a:xfrm>
            <a:off x="1809526" y="3180585"/>
            <a:ext cx="600501" cy="569055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22" name="Conector recto 21"/>
          <p:cNvCxnSpPr>
            <a:endCxn id="31" idx="0"/>
          </p:cNvCxnSpPr>
          <p:nvPr/>
        </p:nvCxnSpPr>
        <p:spPr>
          <a:xfrm>
            <a:off x="861790" y="3049307"/>
            <a:ext cx="1247987" cy="131278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34"/>
          <p:cNvCxnSpPr>
            <a:stCxn id="10" idx="4"/>
          </p:cNvCxnSpPr>
          <p:nvPr/>
        </p:nvCxnSpPr>
        <p:spPr>
          <a:xfrm flipH="1">
            <a:off x="861790" y="3050263"/>
            <a:ext cx="1304778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uadroTexto 29"/>
          <p:cNvSpPr txBox="1"/>
          <p:nvPr/>
        </p:nvSpPr>
        <p:spPr>
          <a:xfrm>
            <a:off x="338305" y="6172148"/>
            <a:ext cx="23952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400" b="1" dirty="0" smtClean="0"/>
              <a:t>Cables iguales</a:t>
            </a:r>
            <a:endParaRPr lang="es-AR" sz="2400" b="1" dirty="0"/>
          </a:p>
        </p:txBody>
      </p:sp>
      <p:sp>
        <p:nvSpPr>
          <p:cNvPr id="46" name="CuadroTexto 45"/>
          <p:cNvSpPr txBox="1"/>
          <p:nvPr/>
        </p:nvSpPr>
        <p:spPr>
          <a:xfrm>
            <a:off x="3548378" y="6229516"/>
            <a:ext cx="2930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400" b="1" dirty="0" smtClean="0"/>
              <a:t>Cables desiguales</a:t>
            </a:r>
            <a:endParaRPr lang="es-AR" sz="2400" b="1" dirty="0"/>
          </a:p>
        </p:txBody>
      </p:sp>
      <p:sp>
        <p:nvSpPr>
          <p:cNvPr id="32" name="Rectángulo redondeado 31"/>
          <p:cNvSpPr/>
          <p:nvPr/>
        </p:nvSpPr>
        <p:spPr>
          <a:xfrm>
            <a:off x="4082091" y="2944443"/>
            <a:ext cx="330739" cy="3232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47" name="Rectángulo redondeado 46"/>
          <p:cNvSpPr/>
          <p:nvPr/>
        </p:nvSpPr>
        <p:spPr>
          <a:xfrm>
            <a:off x="715249" y="2869807"/>
            <a:ext cx="330739" cy="3232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29" name="Conector recto 28"/>
          <p:cNvCxnSpPr/>
          <p:nvPr/>
        </p:nvCxnSpPr>
        <p:spPr>
          <a:xfrm flipV="1">
            <a:off x="-6744" y="290451"/>
            <a:ext cx="340999" cy="302945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32"/>
          <p:cNvCxnSpPr/>
          <p:nvPr/>
        </p:nvCxnSpPr>
        <p:spPr>
          <a:xfrm flipV="1">
            <a:off x="450459" y="297711"/>
            <a:ext cx="340999" cy="302945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33"/>
          <p:cNvCxnSpPr/>
          <p:nvPr/>
        </p:nvCxnSpPr>
        <p:spPr>
          <a:xfrm flipV="1">
            <a:off x="1031026" y="312225"/>
            <a:ext cx="340999" cy="302945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 recto 47"/>
          <p:cNvCxnSpPr/>
          <p:nvPr/>
        </p:nvCxnSpPr>
        <p:spPr>
          <a:xfrm flipV="1">
            <a:off x="1488229" y="319485"/>
            <a:ext cx="340999" cy="302945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recto 48"/>
          <p:cNvCxnSpPr/>
          <p:nvPr/>
        </p:nvCxnSpPr>
        <p:spPr>
          <a:xfrm flipV="1">
            <a:off x="2047020" y="312225"/>
            <a:ext cx="340999" cy="302945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 recto 49"/>
          <p:cNvCxnSpPr/>
          <p:nvPr/>
        </p:nvCxnSpPr>
        <p:spPr>
          <a:xfrm flipV="1">
            <a:off x="2504223" y="319485"/>
            <a:ext cx="340999" cy="302945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cto 50"/>
          <p:cNvCxnSpPr/>
          <p:nvPr/>
        </p:nvCxnSpPr>
        <p:spPr>
          <a:xfrm>
            <a:off x="123461" y="2012554"/>
            <a:ext cx="2574388" cy="14068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cto 51"/>
          <p:cNvCxnSpPr/>
          <p:nvPr/>
        </p:nvCxnSpPr>
        <p:spPr>
          <a:xfrm flipV="1">
            <a:off x="516" y="1836219"/>
            <a:ext cx="340999" cy="302945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cto 52"/>
          <p:cNvCxnSpPr/>
          <p:nvPr/>
        </p:nvCxnSpPr>
        <p:spPr>
          <a:xfrm flipV="1">
            <a:off x="457719" y="1843479"/>
            <a:ext cx="340999" cy="302945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cto 53"/>
          <p:cNvCxnSpPr/>
          <p:nvPr/>
        </p:nvCxnSpPr>
        <p:spPr>
          <a:xfrm flipV="1">
            <a:off x="1038286" y="1857993"/>
            <a:ext cx="340999" cy="302945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recto 54"/>
          <p:cNvCxnSpPr/>
          <p:nvPr/>
        </p:nvCxnSpPr>
        <p:spPr>
          <a:xfrm flipV="1">
            <a:off x="1495489" y="1865253"/>
            <a:ext cx="340999" cy="302945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cto 55"/>
          <p:cNvCxnSpPr/>
          <p:nvPr/>
        </p:nvCxnSpPr>
        <p:spPr>
          <a:xfrm flipV="1">
            <a:off x="2054280" y="1857993"/>
            <a:ext cx="340999" cy="302945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recto 56"/>
          <p:cNvCxnSpPr/>
          <p:nvPr/>
        </p:nvCxnSpPr>
        <p:spPr>
          <a:xfrm flipV="1">
            <a:off x="2511483" y="1865253"/>
            <a:ext cx="340999" cy="302945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recto 57"/>
          <p:cNvCxnSpPr/>
          <p:nvPr/>
        </p:nvCxnSpPr>
        <p:spPr>
          <a:xfrm>
            <a:off x="123461" y="3899411"/>
            <a:ext cx="2574388" cy="14068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ector recto 58"/>
          <p:cNvCxnSpPr/>
          <p:nvPr/>
        </p:nvCxnSpPr>
        <p:spPr>
          <a:xfrm flipV="1">
            <a:off x="516" y="3723076"/>
            <a:ext cx="340999" cy="302945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ctor recto 59"/>
          <p:cNvCxnSpPr/>
          <p:nvPr/>
        </p:nvCxnSpPr>
        <p:spPr>
          <a:xfrm flipV="1">
            <a:off x="457719" y="3730336"/>
            <a:ext cx="340999" cy="302945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ector recto 60"/>
          <p:cNvCxnSpPr/>
          <p:nvPr/>
        </p:nvCxnSpPr>
        <p:spPr>
          <a:xfrm flipV="1">
            <a:off x="1038286" y="3744850"/>
            <a:ext cx="340999" cy="302945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ector recto 61"/>
          <p:cNvCxnSpPr/>
          <p:nvPr/>
        </p:nvCxnSpPr>
        <p:spPr>
          <a:xfrm flipV="1">
            <a:off x="1495489" y="3752110"/>
            <a:ext cx="340999" cy="302945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ector recto 62"/>
          <p:cNvCxnSpPr/>
          <p:nvPr/>
        </p:nvCxnSpPr>
        <p:spPr>
          <a:xfrm flipV="1">
            <a:off x="2054280" y="3744850"/>
            <a:ext cx="340999" cy="302945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ector recto 63"/>
          <p:cNvCxnSpPr/>
          <p:nvPr/>
        </p:nvCxnSpPr>
        <p:spPr>
          <a:xfrm flipV="1">
            <a:off x="2511483" y="3752110"/>
            <a:ext cx="340999" cy="302945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ector recto 64"/>
          <p:cNvCxnSpPr/>
          <p:nvPr/>
        </p:nvCxnSpPr>
        <p:spPr>
          <a:xfrm>
            <a:off x="123461" y="5539532"/>
            <a:ext cx="2574388" cy="14068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ector recto 65"/>
          <p:cNvCxnSpPr/>
          <p:nvPr/>
        </p:nvCxnSpPr>
        <p:spPr>
          <a:xfrm flipV="1">
            <a:off x="516" y="5363197"/>
            <a:ext cx="340999" cy="302945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ector recto 66"/>
          <p:cNvCxnSpPr/>
          <p:nvPr/>
        </p:nvCxnSpPr>
        <p:spPr>
          <a:xfrm flipV="1">
            <a:off x="457719" y="5370457"/>
            <a:ext cx="340999" cy="302945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ector recto 67"/>
          <p:cNvCxnSpPr/>
          <p:nvPr/>
        </p:nvCxnSpPr>
        <p:spPr>
          <a:xfrm flipV="1">
            <a:off x="1038286" y="5384971"/>
            <a:ext cx="340999" cy="302945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ector recto 68"/>
          <p:cNvCxnSpPr/>
          <p:nvPr/>
        </p:nvCxnSpPr>
        <p:spPr>
          <a:xfrm flipV="1">
            <a:off x="1495489" y="5392231"/>
            <a:ext cx="340999" cy="302945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ector recto 69"/>
          <p:cNvCxnSpPr/>
          <p:nvPr/>
        </p:nvCxnSpPr>
        <p:spPr>
          <a:xfrm flipV="1">
            <a:off x="2054280" y="5384971"/>
            <a:ext cx="340999" cy="302945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ector recto 70"/>
          <p:cNvCxnSpPr/>
          <p:nvPr/>
        </p:nvCxnSpPr>
        <p:spPr>
          <a:xfrm flipV="1">
            <a:off x="2511483" y="5392231"/>
            <a:ext cx="340999" cy="302945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Rectángulo 112"/>
          <p:cNvSpPr/>
          <p:nvPr/>
        </p:nvSpPr>
        <p:spPr>
          <a:xfrm>
            <a:off x="4774504" y="687740"/>
            <a:ext cx="225456" cy="54662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114" name="Conector recto 113"/>
          <p:cNvCxnSpPr/>
          <p:nvPr/>
        </p:nvCxnSpPr>
        <p:spPr>
          <a:xfrm>
            <a:off x="3606884" y="561130"/>
            <a:ext cx="2574388" cy="14068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Conector recto 114"/>
          <p:cNvCxnSpPr/>
          <p:nvPr/>
        </p:nvCxnSpPr>
        <p:spPr>
          <a:xfrm>
            <a:off x="3606884" y="2106232"/>
            <a:ext cx="2574388" cy="14068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Conector recto 115"/>
          <p:cNvCxnSpPr/>
          <p:nvPr/>
        </p:nvCxnSpPr>
        <p:spPr>
          <a:xfrm>
            <a:off x="3606884" y="4005370"/>
            <a:ext cx="2574388" cy="14068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Conector recto 116"/>
          <p:cNvCxnSpPr/>
          <p:nvPr/>
        </p:nvCxnSpPr>
        <p:spPr>
          <a:xfrm>
            <a:off x="3606884" y="5637222"/>
            <a:ext cx="2574388" cy="14068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Conector recto 126"/>
          <p:cNvCxnSpPr/>
          <p:nvPr/>
        </p:nvCxnSpPr>
        <p:spPr>
          <a:xfrm flipV="1">
            <a:off x="3483939" y="384795"/>
            <a:ext cx="340999" cy="302945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Conector recto 127"/>
          <p:cNvCxnSpPr/>
          <p:nvPr/>
        </p:nvCxnSpPr>
        <p:spPr>
          <a:xfrm flipV="1">
            <a:off x="3941142" y="392055"/>
            <a:ext cx="340999" cy="302945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Conector recto 128"/>
          <p:cNvCxnSpPr/>
          <p:nvPr/>
        </p:nvCxnSpPr>
        <p:spPr>
          <a:xfrm flipV="1">
            <a:off x="4521709" y="406569"/>
            <a:ext cx="340999" cy="302945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Conector recto 129"/>
          <p:cNvCxnSpPr/>
          <p:nvPr/>
        </p:nvCxnSpPr>
        <p:spPr>
          <a:xfrm flipV="1">
            <a:off x="4978912" y="413829"/>
            <a:ext cx="340999" cy="302945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Conector recto 130"/>
          <p:cNvCxnSpPr/>
          <p:nvPr/>
        </p:nvCxnSpPr>
        <p:spPr>
          <a:xfrm flipV="1">
            <a:off x="5537703" y="406569"/>
            <a:ext cx="340999" cy="302945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Conector recto 131"/>
          <p:cNvCxnSpPr/>
          <p:nvPr/>
        </p:nvCxnSpPr>
        <p:spPr>
          <a:xfrm flipV="1">
            <a:off x="5994906" y="413829"/>
            <a:ext cx="340999" cy="302945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Conector recto 132"/>
          <p:cNvCxnSpPr/>
          <p:nvPr/>
        </p:nvCxnSpPr>
        <p:spPr>
          <a:xfrm>
            <a:off x="3614144" y="2106898"/>
            <a:ext cx="2574388" cy="14068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Conector recto 133"/>
          <p:cNvCxnSpPr/>
          <p:nvPr/>
        </p:nvCxnSpPr>
        <p:spPr>
          <a:xfrm flipV="1">
            <a:off x="3491199" y="1930563"/>
            <a:ext cx="340999" cy="302945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Conector recto 134"/>
          <p:cNvCxnSpPr/>
          <p:nvPr/>
        </p:nvCxnSpPr>
        <p:spPr>
          <a:xfrm flipV="1">
            <a:off x="3948402" y="1937823"/>
            <a:ext cx="340999" cy="302945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Conector recto 135"/>
          <p:cNvCxnSpPr/>
          <p:nvPr/>
        </p:nvCxnSpPr>
        <p:spPr>
          <a:xfrm flipV="1">
            <a:off x="4528969" y="1952337"/>
            <a:ext cx="340999" cy="302945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Conector recto 136"/>
          <p:cNvCxnSpPr/>
          <p:nvPr/>
        </p:nvCxnSpPr>
        <p:spPr>
          <a:xfrm flipV="1">
            <a:off x="4986172" y="1959597"/>
            <a:ext cx="340999" cy="302945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Conector recto 137"/>
          <p:cNvCxnSpPr/>
          <p:nvPr/>
        </p:nvCxnSpPr>
        <p:spPr>
          <a:xfrm flipV="1">
            <a:off x="5544963" y="1952337"/>
            <a:ext cx="340999" cy="302945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Conector recto 138"/>
          <p:cNvCxnSpPr/>
          <p:nvPr/>
        </p:nvCxnSpPr>
        <p:spPr>
          <a:xfrm flipV="1">
            <a:off x="6002166" y="1959597"/>
            <a:ext cx="340999" cy="302945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Conector recto 139"/>
          <p:cNvCxnSpPr/>
          <p:nvPr/>
        </p:nvCxnSpPr>
        <p:spPr>
          <a:xfrm>
            <a:off x="3614144" y="3993755"/>
            <a:ext cx="2574388" cy="14068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Conector recto 140"/>
          <p:cNvCxnSpPr/>
          <p:nvPr/>
        </p:nvCxnSpPr>
        <p:spPr>
          <a:xfrm flipV="1">
            <a:off x="3491199" y="3817420"/>
            <a:ext cx="340999" cy="302945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Conector recto 141"/>
          <p:cNvCxnSpPr/>
          <p:nvPr/>
        </p:nvCxnSpPr>
        <p:spPr>
          <a:xfrm flipV="1">
            <a:off x="3948402" y="3824680"/>
            <a:ext cx="340999" cy="302945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Conector recto 142"/>
          <p:cNvCxnSpPr/>
          <p:nvPr/>
        </p:nvCxnSpPr>
        <p:spPr>
          <a:xfrm flipV="1">
            <a:off x="4528969" y="3839194"/>
            <a:ext cx="340999" cy="302945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Conector recto 143"/>
          <p:cNvCxnSpPr/>
          <p:nvPr/>
        </p:nvCxnSpPr>
        <p:spPr>
          <a:xfrm flipV="1">
            <a:off x="4986172" y="3846454"/>
            <a:ext cx="340999" cy="302945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Conector recto 144"/>
          <p:cNvCxnSpPr/>
          <p:nvPr/>
        </p:nvCxnSpPr>
        <p:spPr>
          <a:xfrm flipV="1">
            <a:off x="5544963" y="3839194"/>
            <a:ext cx="340999" cy="302945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Conector recto 145"/>
          <p:cNvCxnSpPr/>
          <p:nvPr/>
        </p:nvCxnSpPr>
        <p:spPr>
          <a:xfrm flipV="1">
            <a:off x="6002166" y="3846454"/>
            <a:ext cx="340999" cy="302945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Conector recto 146"/>
          <p:cNvCxnSpPr/>
          <p:nvPr/>
        </p:nvCxnSpPr>
        <p:spPr>
          <a:xfrm>
            <a:off x="3614144" y="5633876"/>
            <a:ext cx="2574388" cy="14068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Conector recto 147"/>
          <p:cNvCxnSpPr/>
          <p:nvPr/>
        </p:nvCxnSpPr>
        <p:spPr>
          <a:xfrm flipV="1">
            <a:off x="3491199" y="5457541"/>
            <a:ext cx="340999" cy="302945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Conector recto 148"/>
          <p:cNvCxnSpPr/>
          <p:nvPr/>
        </p:nvCxnSpPr>
        <p:spPr>
          <a:xfrm flipV="1">
            <a:off x="3948402" y="5464801"/>
            <a:ext cx="340999" cy="302945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Conector recto 149"/>
          <p:cNvCxnSpPr/>
          <p:nvPr/>
        </p:nvCxnSpPr>
        <p:spPr>
          <a:xfrm flipV="1">
            <a:off x="4528969" y="5479315"/>
            <a:ext cx="340999" cy="302945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Conector recto 150"/>
          <p:cNvCxnSpPr/>
          <p:nvPr/>
        </p:nvCxnSpPr>
        <p:spPr>
          <a:xfrm flipV="1">
            <a:off x="4986172" y="5486575"/>
            <a:ext cx="340999" cy="302945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Conector recto 151"/>
          <p:cNvCxnSpPr/>
          <p:nvPr/>
        </p:nvCxnSpPr>
        <p:spPr>
          <a:xfrm flipV="1">
            <a:off x="5544963" y="5479315"/>
            <a:ext cx="340999" cy="302945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Conector recto 152"/>
          <p:cNvCxnSpPr/>
          <p:nvPr/>
        </p:nvCxnSpPr>
        <p:spPr>
          <a:xfrm flipV="1">
            <a:off x="6002166" y="5486575"/>
            <a:ext cx="340999" cy="302945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0386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79188" y="704505"/>
            <a:ext cx="7224469" cy="1400530"/>
          </a:xfrm>
        </p:spPr>
        <p:txBody>
          <a:bodyPr/>
          <a:lstStyle/>
          <a:p>
            <a:r>
              <a:rPr lang="es-AR" dirty="0" smtClean="0"/>
              <a:t>Fase de la onda y su signo</a:t>
            </a:r>
            <a:endParaRPr lang="es-AR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24001" r="16797" b="15875"/>
          <a:stretch>
            <a:fillRect/>
          </a:stretch>
        </p:blipFill>
        <p:spPr bwMode="auto">
          <a:xfrm>
            <a:off x="1999922" y="1557827"/>
            <a:ext cx="7708995" cy="4300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000000" mc:Ignorable="a14" a14:legacySpreadsheetColorIndex="64"/>
                </a:solidFill>
              </a14:hiddenFill>
            </a:ext>
            <a:ext uri="{91240B29-F687-4F45-9708-019B960494DF}">
              <a14:hiddenLine xmlns:a14="http://schemas.microsoft.com/office/drawing/2010/main" w="1">
                <a:solidFill>
                  <a:srgbClr xmlns:mc="http://schemas.openxmlformats.org/markup-compatibility/2006" val="FFFFFF" mc:Ignorable="a14" a14:legacySpreadsheetColorIndex="65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6244" y="3874951"/>
            <a:ext cx="1876687" cy="543001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2078567" y="5877883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0384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8" name="Conector recto 127"/>
          <p:cNvCxnSpPr/>
          <p:nvPr/>
        </p:nvCxnSpPr>
        <p:spPr>
          <a:xfrm>
            <a:off x="7501315" y="4177162"/>
            <a:ext cx="360306" cy="355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Conector recto 123"/>
          <p:cNvCxnSpPr/>
          <p:nvPr/>
        </p:nvCxnSpPr>
        <p:spPr>
          <a:xfrm>
            <a:off x="7501315" y="2827968"/>
            <a:ext cx="360306" cy="355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Conector recto 125"/>
          <p:cNvCxnSpPr/>
          <p:nvPr/>
        </p:nvCxnSpPr>
        <p:spPr>
          <a:xfrm>
            <a:off x="7485672" y="3476034"/>
            <a:ext cx="360306" cy="355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Conector recto 121"/>
          <p:cNvCxnSpPr/>
          <p:nvPr/>
        </p:nvCxnSpPr>
        <p:spPr>
          <a:xfrm>
            <a:off x="7501315" y="2156794"/>
            <a:ext cx="360306" cy="355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ector recto 63"/>
          <p:cNvCxnSpPr/>
          <p:nvPr/>
        </p:nvCxnSpPr>
        <p:spPr>
          <a:xfrm>
            <a:off x="5989273" y="4180713"/>
            <a:ext cx="41620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ector recto 62"/>
          <p:cNvCxnSpPr/>
          <p:nvPr/>
        </p:nvCxnSpPr>
        <p:spPr>
          <a:xfrm>
            <a:off x="5992442" y="3497644"/>
            <a:ext cx="41620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ector recto 61"/>
          <p:cNvCxnSpPr/>
          <p:nvPr/>
        </p:nvCxnSpPr>
        <p:spPr>
          <a:xfrm>
            <a:off x="5975609" y="2831519"/>
            <a:ext cx="41620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27"/>
          <p:cNvCxnSpPr/>
          <p:nvPr/>
        </p:nvCxnSpPr>
        <p:spPr>
          <a:xfrm flipH="1">
            <a:off x="1151827" y="2164144"/>
            <a:ext cx="47053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16"/>
          <p:cNvCxnSpPr/>
          <p:nvPr/>
        </p:nvCxnSpPr>
        <p:spPr>
          <a:xfrm flipH="1">
            <a:off x="5642933" y="1883228"/>
            <a:ext cx="252995" cy="27011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/>
          <p:cNvCxnSpPr/>
          <p:nvPr/>
        </p:nvCxnSpPr>
        <p:spPr>
          <a:xfrm>
            <a:off x="5989274" y="2164144"/>
            <a:ext cx="41620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ítulo 1"/>
          <p:cNvSpPr txBox="1">
            <a:spLocks/>
          </p:cNvSpPr>
          <p:nvPr/>
        </p:nvSpPr>
        <p:spPr>
          <a:xfrm>
            <a:off x="691736" y="100696"/>
            <a:ext cx="5547481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AR" dirty="0" smtClean="0"/>
              <a:t>Sumador 6 antenas</a:t>
            </a:r>
          </a:p>
          <a:p>
            <a:r>
              <a:rPr lang="es-AR" dirty="0" err="1" smtClean="0"/>
              <a:t>monobanda</a:t>
            </a:r>
            <a:endParaRPr lang="es-AR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0303" y="1401058"/>
            <a:ext cx="1928557" cy="3238987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2296505" y="2048138"/>
            <a:ext cx="3098042" cy="23201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13" name="Conector recto 12"/>
          <p:cNvCxnSpPr/>
          <p:nvPr/>
        </p:nvCxnSpPr>
        <p:spPr>
          <a:xfrm>
            <a:off x="2020610" y="2164144"/>
            <a:ext cx="362946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ipse 14"/>
          <p:cNvSpPr/>
          <p:nvPr/>
        </p:nvSpPr>
        <p:spPr>
          <a:xfrm>
            <a:off x="5581933" y="2106141"/>
            <a:ext cx="126609" cy="1160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6" name="Elipse 15"/>
          <p:cNvSpPr/>
          <p:nvPr/>
        </p:nvSpPr>
        <p:spPr>
          <a:xfrm>
            <a:off x="5925970" y="2106141"/>
            <a:ext cx="126609" cy="1160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23" name="Conector recto 22"/>
          <p:cNvCxnSpPr/>
          <p:nvPr/>
        </p:nvCxnSpPr>
        <p:spPr>
          <a:xfrm flipH="1">
            <a:off x="6405480" y="2164144"/>
            <a:ext cx="1" cy="201168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4"/>
          <p:cNvCxnSpPr/>
          <p:nvPr/>
        </p:nvCxnSpPr>
        <p:spPr>
          <a:xfrm flipH="1">
            <a:off x="1636515" y="1872423"/>
            <a:ext cx="252995" cy="27011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lipse 25"/>
          <p:cNvSpPr/>
          <p:nvPr/>
        </p:nvSpPr>
        <p:spPr>
          <a:xfrm>
            <a:off x="1575515" y="2095336"/>
            <a:ext cx="126609" cy="1160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7" name="Elipse 26"/>
          <p:cNvSpPr/>
          <p:nvPr/>
        </p:nvSpPr>
        <p:spPr>
          <a:xfrm>
            <a:off x="1919552" y="2095336"/>
            <a:ext cx="126609" cy="1160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30" name="Conector recto 29"/>
          <p:cNvCxnSpPr/>
          <p:nvPr/>
        </p:nvCxnSpPr>
        <p:spPr>
          <a:xfrm flipH="1">
            <a:off x="1151827" y="2842324"/>
            <a:ext cx="47053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30"/>
          <p:cNvCxnSpPr/>
          <p:nvPr/>
        </p:nvCxnSpPr>
        <p:spPr>
          <a:xfrm flipH="1">
            <a:off x="5642933" y="2561408"/>
            <a:ext cx="252995" cy="27011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ángulo 31"/>
          <p:cNvSpPr/>
          <p:nvPr/>
        </p:nvSpPr>
        <p:spPr>
          <a:xfrm>
            <a:off x="2296505" y="2726318"/>
            <a:ext cx="3098042" cy="23201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33" name="Conector recto 32"/>
          <p:cNvCxnSpPr/>
          <p:nvPr/>
        </p:nvCxnSpPr>
        <p:spPr>
          <a:xfrm>
            <a:off x="2020610" y="2842324"/>
            <a:ext cx="362946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lipse 33"/>
          <p:cNvSpPr/>
          <p:nvPr/>
        </p:nvSpPr>
        <p:spPr>
          <a:xfrm>
            <a:off x="5581933" y="2784321"/>
            <a:ext cx="126609" cy="1160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5" name="Elipse 34"/>
          <p:cNvSpPr/>
          <p:nvPr/>
        </p:nvSpPr>
        <p:spPr>
          <a:xfrm>
            <a:off x="5925970" y="2784321"/>
            <a:ext cx="126609" cy="1160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36" name="Conector recto 35"/>
          <p:cNvCxnSpPr/>
          <p:nvPr/>
        </p:nvCxnSpPr>
        <p:spPr>
          <a:xfrm flipH="1">
            <a:off x="1636515" y="2550603"/>
            <a:ext cx="252995" cy="27011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Elipse 36"/>
          <p:cNvSpPr/>
          <p:nvPr/>
        </p:nvSpPr>
        <p:spPr>
          <a:xfrm>
            <a:off x="1575515" y="2773516"/>
            <a:ext cx="126609" cy="1160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38" name="Elipse 37"/>
          <p:cNvSpPr/>
          <p:nvPr/>
        </p:nvSpPr>
        <p:spPr>
          <a:xfrm>
            <a:off x="1919552" y="2773516"/>
            <a:ext cx="126609" cy="1160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39" name="Conector recto 38"/>
          <p:cNvCxnSpPr/>
          <p:nvPr/>
        </p:nvCxnSpPr>
        <p:spPr>
          <a:xfrm flipH="1">
            <a:off x="1151827" y="3497644"/>
            <a:ext cx="47053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cto 39"/>
          <p:cNvCxnSpPr/>
          <p:nvPr/>
        </p:nvCxnSpPr>
        <p:spPr>
          <a:xfrm flipH="1">
            <a:off x="5642933" y="3216728"/>
            <a:ext cx="252995" cy="27011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ángulo 40"/>
          <p:cNvSpPr/>
          <p:nvPr/>
        </p:nvSpPr>
        <p:spPr>
          <a:xfrm>
            <a:off x="2296505" y="3381638"/>
            <a:ext cx="3098042" cy="23201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42" name="Conector recto 41"/>
          <p:cNvCxnSpPr/>
          <p:nvPr/>
        </p:nvCxnSpPr>
        <p:spPr>
          <a:xfrm>
            <a:off x="2020610" y="3497644"/>
            <a:ext cx="362946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Elipse 42"/>
          <p:cNvSpPr/>
          <p:nvPr/>
        </p:nvSpPr>
        <p:spPr>
          <a:xfrm>
            <a:off x="5581933" y="3439641"/>
            <a:ext cx="126609" cy="1160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44" name="Elipse 43"/>
          <p:cNvSpPr/>
          <p:nvPr/>
        </p:nvSpPr>
        <p:spPr>
          <a:xfrm>
            <a:off x="5925970" y="3439641"/>
            <a:ext cx="126609" cy="1160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45" name="Conector recto 44"/>
          <p:cNvCxnSpPr/>
          <p:nvPr/>
        </p:nvCxnSpPr>
        <p:spPr>
          <a:xfrm flipH="1">
            <a:off x="1636515" y="3205923"/>
            <a:ext cx="252995" cy="27011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Elipse 45"/>
          <p:cNvSpPr/>
          <p:nvPr/>
        </p:nvSpPr>
        <p:spPr>
          <a:xfrm>
            <a:off x="1575515" y="3428836"/>
            <a:ext cx="126609" cy="1160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47" name="Elipse 46"/>
          <p:cNvSpPr/>
          <p:nvPr/>
        </p:nvSpPr>
        <p:spPr>
          <a:xfrm>
            <a:off x="1919552" y="3428836"/>
            <a:ext cx="126609" cy="1160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48" name="Conector recto 47"/>
          <p:cNvCxnSpPr/>
          <p:nvPr/>
        </p:nvCxnSpPr>
        <p:spPr>
          <a:xfrm flipH="1">
            <a:off x="1151827" y="4175824"/>
            <a:ext cx="47053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recto 48"/>
          <p:cNvCxnSpPr/>
          <p:nvPr/>
        </p:nvCxnSpPr>
        <p:spPr>
          <a:xfrm flipH="1">
            <a:off x="5642933" y="3894908"/>
            <a:ext cx="252995" cy="27011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ángulo 49"/>
          <p:cNvSpPr/>
          <p:nvPr/>
        </p:nvSpPr>
        <p:spPr>
          <a:xfrm>
            <a:off x="2296505" y="4059818"/>
            <a:ext cx="3098042" cy="23201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51" name="Conector recto 50"/>
          <p:cNvCxnSpPr/>
          <p:nvPr/>
        </p:nvCxnSpPr>
        <p:spPr>
          <a:xfrm>
            <a:off x="2020610" y="4175824"/>
            <a:ext cx="362946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Elipse 51"/>
          <p:cNvSpPr/>
          <p:nvPr/>
        </p:nvSpPr>
        <p:spPr>
          <a:xfrm>
            <a:off x="5581933" y="4117821"/>
            <a:ext cx="126609" cy="1160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3" name="Elipse 52"/>
          <p:cNvSpPr/>
          <p:nvPr/>
        </p:nvSpPr>
        <p:spPr>
          <a:xfrm>
            <a:off x="5925970" y="4117821"/>
            <a:ext cx="126609" cy="1160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54" name="Conector recto 53"/>
          <p:cNvCxnSpPr/>
          <p:nvPr/>
        </p:nvCxnSpPr>
        <p:spPr>
          <a:xfrm flipH="1">
            <a:off x="1636515" y="3884103"/>
            <a:ext cx="252995" cy="27011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Elipse 54"/>
          <p:cNvSpPr/>
          <p:nvPr/>
        </p:nvSpPr>
        <p:spPr>
          <a:xfrm>
            <a:off x="1575515" y="4107016"/>
            <a:ext cx="126609" cy="1160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6" name="Elipse 55"/>
          <p:cNvSpPr/>
          <p:nvPr/>
        </p:nvSpPr>
        <p:spPr>
          <a:xfrm>
            <a:off x="1919552" y="4107016"/>
            <a:ext cx="126609" cy="1160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7" name="CuadroTexto 56"/>
          <p:cNvSpPr txBox="1"/>
          <p:nvPr/>
        </p:nvSpPr>
        <p:spPr>
          <a:xfrm>
            <a:off x="2954897" y="1717976"/>
            <a:ext cx="1781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Línea ¼ x 50</a:t>
            </a:r>
            <a:r>
              <a:rPr lang="el-GR" dirty="0">
                <a:latin typeface="Century Gothic" panose="020B0502020202020204" pitchFamily="34" charset="0"/>
              </a:rPr>
              <a:t> Ω</a:t>
            </a:r>
            <a:endParaRPr lang="es-AR" dirty="0"/>
          </a:p>
        </p:txBody>
      </p:sp>
      <p:sp>
        <p:nvSpPr>
          <p:cNvPr id="59" name="CuadroTexto 58"/>
          <p:cNvSpPr txBox="1"/>
          <p:nvPr/>
        </p:nvSpPr>
        <p:spPr>
          <a:xfrm>
            <a:off x="2974529" y="2417470"/>
            <a:ext cx="1781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Línea ¼ x 50</a:t>
            </a:r>
            <a:r>
              <a:rPr lang="el-GR" dirty="0">
                <a:latin typeface="Century Gothic" panose="020B0502020202020204" pitchFamily="34" charset="0"/>
              </a:rPr>
              <a:t> Ω</a:t>
            </a:r>
            <a:endParaRPr lang="es-AR" dirty="0"/>
          </a:p>
        </p:txBody>
      </p:sp>
      <p:sp>
        <p:nvSpPr>
          <p:cNvPr id="60" name="CuadroTexto 59"/>
          <p:cNvSpPr txBox="1"/>
          <p:nvPr/>
        </p:nvSpPr>
        <p:spPr>
          <a:xfrm>
            <a:off x="2980225" y="3074336"/>
            <a:ext cx="1781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Línea ¼ x 75</a:t>
            </a:r>
            <a:r>
              <a:rPr lang="el-GR" dirty="0" smtClean="0">
                <a:latin typeface="Century Gothic" panose="020B0502020202020204" pitchFamily="34" charset="0"/>
              </a:rPr>
              <a:t> </a:t>
            </a:r>
            <a:r>
              <a:rPr lang="el-GR" dirty="0">
                <a:latin typeface="Century Gothic" panose="020B0502020202020204" pitchFamily="34" charset="0"/>
              </a:rPr>
              <a:t>Ω</a:t>
            </a:r>
            <a:endParaRPr lang="es-AR" dirty="0"/>
          </a:p>
        </p:txBody>
      </p:sp>
      <p:sp>
        <p:nvSpPr>
          <p:cNvPr id="61" name="CuadroTexto 60"/>
          <p:cNvSpPr txBox="1"/>
          <p:nvPr/>
        </p:nvSpPr>
        <p:spPr>
          <a:xfrm>
            <a:off x="3015428" y="3750970"/>
            <a:ext cx="1781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Línea ¼ x 75</a:t>
            </a:r>
            <a:r>
              <a:rPr lang="el-GR" dirty="0" smtClean="0">
                <a:latin typeface="Century Gothic" panose="020B0502020202020204" pitchFamily="34" charset="0"/>
              </a:rPr>
              <a:t> </a:t>
            </a:r>
            <a:r>
              <a:rPr lang="el-GR" dirty="0">
                <a:latin typeface="Century Gothic" panose="020B0502020202020204" pitchFamily="34" charset="0"/>
              </a:rPr>
              <a:t>Ω</a:t>
            </a:r>
            <a:endParaRPr lang="es-AR" dirty="0"/>
          </a:p>
        </p:txBody>
      </p:sp>
      <p:cxnSp>
        <p:nvCxnSpPr>
          <p:cNvPr id="66" name="Conector recto 65"/>
          <p:cNvCxnSpPr/>
          <p:nvPr/>
        </p:nvCxnSpPr>
        <p:spPr>
          <a:xfrm flipV="1">
            <a:off x="1151827" y="2164144"/>
            <a:ext cx="0" cy="200087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ector recto 73"/>
          <p:cNvCxnSpPr/>
          <p:nvPr/>
        </p:nvCxnSpPr>
        <p:spPr>
          <a:xfrm flipV="1">
            <a:off x="6405480" y="3169984"/>
            <a:ext cx="399140" cy="221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CuadroTexto 75"/>
          <p:cNvSpPr txBox="1"/>
          <p:nvPr/>
        </p:nvSpPr>
        <p:spPr>
          <a:xfrm>
            <a:off x="8536" y="2958330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50</a:t>
            </a:r>
            <a:r>
              <a:rPr lang="el-GR" dirty="0" smtClean="0">
                <a:latin typeface="Century Gothic" panose="020B0502020202020204" pitchFamily="34" charset="0"/>
              </a:rPr>
              <a:t> </a:t>
            </a:r>
            <a:r>
              <a:rPr lang="el-GR" dirty="0">
                <a:latin typeface="Century Gothic" panose="020B0502020202020204" pitchFamily="34" charset="0"/>
              </a:rPr>
              <a:t>Ω</a:t>
            </a:r>
            <a:endParaRPr lang="es-AR" dirty="0"/>
          </a:p>
        </p:txBody>
      </p:sp>
      <p:cxnSp>
        <p:nvCxnSpPr>
          <p:cNvPr id="77" name="Conector recto 76"/>
          <p:cNvCxnSpPr/>
          <p:nvPr/>
        </p:nvCxnSpPr>
        <p:spPr>
          <a:xfrm>
            <a:off x="735620" y="3149885"/>
            <a:ext cx="41620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Elipse 77"/>
          <p:cNvSpPr/>
          <p:nvPr/>
        </p:nvSpPr>
        <p:spPr>
          <a:xfrm>
            <a:off x="683358" y="3089917"/>
            <a:ext cx="126609" cy="1160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cxnSp>
        <p:nvCxnSpPr>
          <p:cNvPr id="79" name="Conector recto 78"/>
          <p:cNvCxnSpPr/>
          <p:nvPr/>
        </p:nvCxnSpPr>
        <p:spPr>
          <a:xfrm flipV="1">
            <a:off x="6804620" y="4173459"/>
            <a:ext cx="377372" cy="236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ector recto 79"/>
          <p:cNvCxnSpPr/>
          <p:nvPr/>
        </p:nvCxnSpPr>
        <p:spPr>
          <a:xfrm flipV="1">
            <a:off x="6804620" y="3490390"/>
            <a:ext cx="380541" cy="725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ector recto 80"/>
          <p:cNvCxnSpPr/>
          <p:nvPr/>
        </p:nvCxnSpPr>
        <p:spPr>
          <a:xfrm flipV="1">
            <a:off x="6804620" y="2824265"/>
            <a:ext cx="363708" cy="725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ector recto 81"/>
          <p:cNvCxnSpPr/>
          <p:nvPr/>
        </p:nvCxnSpPr>
        <p:spPr>
          <a:xfrm flipH="1">
            <a:off x="7145161" y="1875974"/>
            <a:ext cx="252995" cy="27011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ector recto 82"/>
          <p:cNvCxnSpPr/>
          <p:nvPr/>
        </p:nvCxnSpPr>
        <p:spPr>
          <a:xfrm>
            <a:off x="6821687" y="2153339"/>
            <a:ext cx="360306" cy="355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Elipse 83"/>
          <p:cNvSpPr/>
          <p:nvPr/>
        </p:nvSpPr>
        <p:spPr>
          <a:xfrm>
            <a:off x="7084161" y="2098887"/>
            <a:ext cx="126609" cy="1160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5" name="Elipse 84"/>
          <p:cNvSpPr/>
          <p:nvPr/>
        </p:nvSpPr>
        <p:spPr>
          <a:xfrm>
            <a:off x="7428198" y="2098887"/>
            <a:ext cx="126609" cy="1160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86" name="Conector recto 85"/>
          <p:cNvCxnSpPr/>
          <p:nvPr/>
        </p:nvCxnSpPr>
        <p:spPr>
          <a:xfrm flipH="1">
            <a:off x="6804621" y="746005"/>
            <a:ext cx="44550" cy="342256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ector recto 86"/>
          <p:cNvCxnSpPr/>
          <p:nvPr/>
        </p:nvCxnSpPr>
        <p:spPr>
          <a:xfrm flipH="1">
            <a:off x="7145161" y="2554154"/>
            <a:ext cx="252995" cy="27011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Elipse 87"/>
          <p:cNvSpPr/>
          <p:nvPr/>
        </p:nvSpPr>
        <p:spPr>
          <a:xfrm>
            <a:off x="7084161" y="2777067"/>
            <a:ext cx="126609" cy="1160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9" name="Elipse 88"/>
          <p:cNvSpPr/>
          <p:nvPr/>
        </p:nvSpPr>
        <p:spPr>
          <a:xfrm>
            <a:off x="7428198" y="2777067"/>
            <a:ext cx="126609" cy="1160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90" name="Conector recto 89"/>
          <p:cNvCxnSpPr/>
          <p:nvPr/>
        </p:nvCxnSpPr>
        <p:spPr>
          <a:xfrm flipH="1">
            <a:off x="7145161" y="3209474"/>
            <a:ext cx="252995" cy="27011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Elipse 90"/>
          <p:cNvSpPr/>
          <p:nvPr/>
        </p:nvSpPr>
        <p:spPr>
          <a:xfrm>
            <a:off x="7084161" y="3432387"/>
            <a:ext cx="126609" cy="1160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2" name="Elipse 91"/>
          <p:cNvSpPr/>
          <p:nvPr/>
        </p:nvSpPr>
        <p:spPr>
          <a:xfrm>
            <a:off x="7428198" y="3432387"/>
            <a:ext cx="126609" cy="1160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93" name="Conector recto 92"/>
          <p:cNvCxnSpPr/>
          <p:nvPr/>
        </p:nvCxnSpPr>
        <p:spPr>
          <a:xfrm flipH="1">
            <a:off x="7145161" y="3887654"/>
            <a:ext cx="252995" cy="27011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Elipse 93"/>
          <p:cNvSpPr/>
          <p:nvPr/>
        </p:nvSpPr>
        <p:spPr>
          <a:xfrm>
            <a:off x="7084161" y="4110567"/>
            <a:ext cx="126609" cy="1160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5" name="Elipse 94"/>
          <p:cNvSpPr/>
          <p:nvPr/>
        </p:nvSpPr>
        <p:spPr>
          <a:xfrm>
            <a:off x="7428198" y="4110567"/>
            <a:ext cx="126609" cy="1160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23" name="Elipse 122"/>
          <p:cNvSpPr/>
          <p:nvPr/>
        </p:nvSpPr>
        <p:spPr>
          <a:xfrm>
            <a:off x="7803554" y="2106141"/>
            <a:ext cx="126609" cy="1160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25" name="Elipse 124"/>
          <p:cNvSpPr/>
          <p:nvPr/>
        </p:nvSpPr>
        <p:spPr>
          <a:xfrm>
            <a:off x="7803554" y="2777315"/>
            <a:ext cx="126609" cy="1160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27" name="Elipse 126"/>
          <p:cNvSpPr/>
          <p:nvPr/>
        </p:nvSpPr>
        <p:spPr>
          <a:xfrm>
            <a:off x="7787911" y="3425381"/>
            <a:ext cx="126609" cy="1160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29" name="Elipse 128"/>
          <p:cNvSpPr/>
          <p:nvPr/>
        </p:nvSpPr>
        <p:spPr>
          <a:xfrm>
            <a:off x="7803554" y="4126509"/>
            <a:ext cx="126609" cy="1160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0" name="CuadroTexto 129"/>
          <p:cNvSpPr txBox="1"/>
          <p:nvPr/>
        </p:nvSpPr>
        <p:spPr>
          <a:xfrm>
            <a:off x="8014276" y="329136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2</a:t>
            </a:r>
            <a:endParaRPr lang="es-AR" dirty="0"/>
          </a:p>
        </p:txBody>
      </p:sp>
      <p:sp>
        <p:nvSpPr>
          <p:cNvPr id="132" name="CuadroTexto 131"/>
          <p:cNvSpPr txBox="1"/>
          <p:nvPr/>
        </p:nvSpPr>
        <p:spPr>
          <a:xfrm>
            <a:off x="8007362" y="260213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3</a:t>
            </a:r>
            <a:endParaRPr lang="es-AR" dirty="0"/>
          </a:p>
        </p:txBody>
      </p:sp>
      <p:sp>
        <p:nvSpPr>
          <p:cNvPr id="133" name="CuadroTexto 132"/>
          <p:cNvSpPr txBox="1"/>
          <p:nvPr/>
        </p:nvSpPr>
        <p:spPr>
          <a:xfrm>
            <a:off x="7991827" y="192147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4</a:t>
            </a:r>
            <a:endParaRPr lang="es-AR" dirty="0"/>
          </a:p>
        </p:txBody>
      </p:sp>
      <p:sp>
        <p:nvSpPr>
          <p:cNvPr id="134" name="CuadroTexto 133"/>
          <p:cNvSpPr txBox="1"/>
          <p:nvPr/>
        </p:nvSpPr>
        <p:spPr>
          <a:xfrm>
            <a:off x="8014276" y="398035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1</a:t>
            </a:r>
            <a:endParaRPr lang="es-A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6" name="CuadroTexto 95"/>
              <p:cNvSpPr txBox="1"/>
              <p:nvPr/>
            </p:nvSpPr>
            <p:spPr>
              <a:xfrm>
                <a:off x="108918" y="5027864"/>
                <a:ext cx="12013725" cy="41331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s-AR" sz="2400" dirty="0" smtClean="0">
                    <a:ea typeface="Cambria Math" panose="02040503050406030204" pitchFamily="18" charset="0"/>
                  </a:rPr>
                  <a:t>5 A</a:t>
                </a:r>
                <a:r>
                  <a:rPr lang="es-AR" sz="2400" b="0" dirty="0" smtClean="0">
                    <a:ea typeface="Cambria Math" panose="02040503050406030204" pitchFamily="18" charset="0"/>
                  </a:rPr>
                  <a:t> (50</a:t>
                </a:r>
                <a:r>
                  <a:rPr lang="el-GR" sz="2400" dirty="0"/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l-GR" sz="2400" dirty="0">
                        <a:latin typeface="Century Gothic" panose="020B0502020202020204" pitchFamily="34" charset="0"/>
                      </a:rPr>
                      <m:t>Ω</m:t>
                    </m:r>
                    <m:r>
                      <a:rPr lang="el-GR" sz="24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AR" sz="2400" b="0" dirty="0" smtClean="0">
                    <a:ea typeface="Cambria Math" panose="02040503050406030204" pitchFamily="18" charset="0"/>
                  </a:rPr>
                  <a:t>/5)=</a:t>
                </a:r>
                <a:r>
                  <a:rPr lang="el-GR" sz="2400" dirty="0" smtClean="0"/>
                  <a:t> </a:t>
                </a:r>
                <a:r>
                  <a:rPr lang="es-AR" sz="2400" dirty="0" smtClean="0"/>
                  <a:t>10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l-GR" sz="2400" dirty="0">
                        <a:latin typeface="Century Gothic" panose="020B0502020202020204" pitchFamily="34" charset="0"/>
                      </a:rPr>
                      <m:t>Ω</m:t>
                    </m:r>
                  </m:oMath>
                </a14:m>
                <a:r>
                  <a:rPr lang="es-AR" sz="2400" b="0" dirty="0" smtClean="0">
                    <a:ea typeface="Cambria Math" panose="02040503050406030204" pitchFamily="18" charset="0"/>
                  </a:rPr>
                  <a:t> </a:t>
                </a:r>
                <a:r>
                  <a:rPr lang="es-AR" sz="2400" b="0" dirty="0" err="1" smtClean="0">
                    <a:ea typeface="Cambria Math" panose="02040503050406030204" pitchFamily="18" charset="0"/>
                  </a:rPr>
                  <a:t>Zs</a:t>
                </a:r>
                <a:r>
                  <a:rPr lang="es-AR" sz="2400" b="0" dirty="0" smtClean="0">
                    <a:ea typeface="Cambria Math" panose="020405030504060302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s-A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s-A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  <m:r>
                          <m:rPr>
                            <m:nor/>
                          </m:rPr>
                          <a:rPr lang="el-GR" sz="2400" dirty="0">
                            <a:latin typeface="Century Gothic" panose="020B0502020202020204" pitchFamily="34" charset="0"/>
                          </a:rPr>
                          <m:t>Ω</m:t>
                        </m:r>
                        <m:r>
                          <a:rPr lang="es-AR" sz="2400" b="0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s-A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50</m:t>
                        </m:r>
                        <m:r>
                          <m:rPr>
                            <m:nor/>
                          </m:rPr>
                          <a:rPr lang="el-GR" sz="2400" dirty="0">
                            <a:latin typeface="Century Gothic" panose="020B0502020202020204" pitchFamily="34" charset="0"/>
                          </a:rPr>
                          <m:t>Ω</m:t>
                        </m:r>
                      </m:e>
                    </m:rad>
                    <m:r>
                      <a:rPr lang="es-A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s-AR" sz="2400" dirty="0" smtClean="0">
                    <a:latin typeface="Century Gothic" panose="020B0502020202020204" pitchFamily="34" charset="0"/>
                  </a:rPr>
                  <a:t>22.36</a:t>
                </a:r>
                <a:r>
                  <a:rPr lang="el-GR" sz="2400" dirty="0" smtClean="0">
                    <a:latin typeface="Century Gothic" panose="020B0502020202020204" pitchFamily="34" charset="0"/>
                  </a:rPr>
                  <a:t>Ω</a:t>
                </a:r>
                <a:r>
                  <a:rPr lang="es-AR" sz="2400" dirty="0" smtClean="0">
                    <a:latin typeface="Century Gothic" panose="020B0502020202020204" pitchFamily="34" charset="0"/>
                  </a:rPr>
                  <a:t> (75+75+50) Roe: 22.36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l-GR" sz="2400" dirty="0">
                        <a:latin typeface="Century Gothic" panose="020B0502020202020204" pitchFamily="34" charset="0"/>
                      </a:rPr>
                      <m:t>Ω</m:t>
                    </m:r>
                  </m:oMath>
                </a14:m>
                <a:r>
                  <a:rPr lang="es-AR" sz="2400" dirty="0" smtClean="0"/>
                  <a:t>/21.42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l-GR" sz="2400" dirty="0">
                        <a:latin typeface="Century Gothic" panose="020B0502020202020204" pitchFamily="34" charset="0"/>
                      </a:rPr>
                      <m:t>Ω</m:t>
                    </m:r>
                  </m:oMath>
                </a14:m>
                <a:r>
                  <a:rPr lang="es-AR" sz="2400" dirty="0" smtClean="0"/>
                  <a:t>=1.04</a:t>
                </a:r>
                <a:endParaRPr lang="es-AR" sz="2400" dirty="0"/>
              </a:p>
            </p:txBody>
          </p:sp>
        </mc:Choice>
        <mc:Fallback xmlns="">
          <p:sp>
            <p:nvSpPr>
              <p:cNvPr id="96" name="CuadroTexto 9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918" y="5027864"/>
                <a:ext cx="12013725" cy="413318"/>
              </a:xfrm>
              <a:prstGeom prst="rect">
                <a:avLst/>
              </a:prstGeom>
              <a:blipFill rotWithShape="0">
                <a:blip r:embed="rId3"/>
                <a:stretch>
                  <a:fillRect l="-1573" t="-13235" b="-42647"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7" name="CuadroTexto 96"/>
              <p:cNvSpPr txBox="1"/>
              <p:nvPr/>
            </p:nvSpPr>
            <p:spPr>
              <a:xfrm>
                <a:off x="108918" y="5791621"/>
                <a:ext cx="12013725" cy="41331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s-AR" sz="2400" dirty="0" smtClean="0">
                    <a:ea typeface="Cambria Math" panose="02040503050406030204" pitchFamily="18" charset="0"/>
                  </a:rPr>
                  <a:t>6 A </a:t>
                </a:r>
                <a:r>
                  <a:rPr lang="es-AR" sz="2400" b="0" dirty="0" smtClean="0">
                    <a:ea typeface="Cambria Math" panose="02040503050406030204" pitchFamily="18" charset="0"/>
                  </a:rPr>
                  <a:t>(50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l-GR" sz="2400" dirty="0">
                        <a:latin typeface="Century Gothic" panose="020B0502020202020204" pitchFamily="34" charset="0"/>
                      </a:rPr>
                      <m:t>Ω</m:t>
                    </m:r>
                    <m:r>
                      <a:rPr lang="el-GR" sz="24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AR" sz="2400" b="0" dirty="0" smtClean="0">
                    <a:ea typeface="Cambria Math" panose="02040503050406030204" pitchFamily="18" charset="0"/>
                  </a:rPr>
                  <a:t>/6)=8.33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l-GR" sz="2400" dirty="0">
                        <a:latin typeface="Century Gothic" panose="020B0502020202020204" pitchFamily="34" charset="0"/>
                      </a:rPr>
                      <m:t>Ω</m:t>
                    </m:r>
                  </m:oMath>
                </a14:m>
                <a:r>
                  <a:rPr lang="es-AR" sz="2400" b="0" dirty="0" smtClean="0">
                    <a:ea typeface="Cambria Math" panose="02040503050406030204" pitchFamily="18" charset="0"/>
                  </a:rPr>
                  <a:t> </a:t>
                </a:r>
                <a:r>
                  <a:rPr lang="es-AR" sz="2400" b="0" dirty="0" err="1" smtClean="0">
                    <a:ea typeface="Cambria Math" panose="02040503050406030204" pitchFamily="18" charset="0"/>
                  </a:rPr>
                  <a:t>Zs</a:t>
                </a:r>
                <a:r>
                  <a:rPr lang="es-AR" sz="2400" b="0" dirty="0" smtClean="0">
                    <a:ea typeface="Cambria Math" panose="020405030504060302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s-A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s-A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8.33</m:t>
                        </m:r>
                        <m:r>
                          <m:rPr>
                            <m:nor/>
                          </m:rPr>
                          <a:rPr lang="el-GR" sz="2400" dirty="0">
                            <a:latin typeface="Century Gothic" panose="020B0502020202020204" pitchFamily="34" charset="0"/>
                          </a:rPr>
                          <m:t>Ω</m:t>
                        </m:r>
                        <m:r>
                          <a:rPr lang="es-AR" sz="2400" b="0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s-A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50</m:t>
                        </m:r>
                        <m:r>
                          <m:rPr>
                            <m:nor/>
                          </m:rPr>
                          <a:rPr lang="el-GR" sz="2400" dirty="0">
                            <a:latin typeface="Century Gothic" panose="020B0502020202020204" pitchFamily="34" charset="0"/>
                          </a:rPr>
                          <m:t>Ω</m:t>
                        </m:r>
                      </m:e>
                    </m:rad>
                    <m:r>
                      <a:rPr lang="es-A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s-AR" sz="2400" dirty="0" smtClean="0">
                    <a:latin typeface="Century Gothic" panose="020B0502020202020204" pitchFamily="34" charset="0"/>
                  </a:rPr>
                  <a:t>20.40</a:t>
                </a:r>
                <a:r>
                  <a:rPr lang="el-GR" sz="2400" dirty="0" smtClean="0">
                    <a:latin typeface="Century Gothic" panose="020B0502020202020204" pitchFamily="34" charset="0"/>
                  </a:rPr>
                  <a:t>Ω</a:t>
                </a:r>
                <a:r>
                  <a:rPr lang="es-AR" sz="2400" dirty="0" smtClean="0">
                    <a:latin typeface="Century Gothic" panose="020B0502020202020204" pitchFamily="34" charset="0"/>
                  </a:rPr>
                  <a:t> (75+75+50) Roe: 20.46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l-GR" sz="2400" dirty="0" smtClean="0">
                        <a:latin typeface="Century Gothic" panose="020B0502020202020204" pitchFamily="34" charset="0"/>
                      </a:rPr>
                      <m:t>Ω</m:t>
                    </m:r>
                  </m:oMath>
                </a14:m>
                <a:r>
                  <a:rPr lang="es-AR" sz="2400" dirty="0" smtClean="0"/>
                  <a:t>/21.42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l-GR" sz="2400" dirty="0">
                        <a:latin typeface="Century Gothic" panose="020B0502020202020204" pitchFamily="34" charset="0"/>
                      </a:rPr>
                      <m:t>Ω</m:t>
                    </m:r>
                  </m:oMath>
                </a14:m>
                <a:r>
                  <a:rPr lang="es-AR" sz="2400" dirty="0" smtClean="0"/>
                  <a:t>=1.04</a:t>
                </a:r>
                <a:endParaRPr lang="es-AR" sz="2400" dirty="0"/>
              </a:p>
            </p:txBody>
          </p:sp>
        </mc:Choice>
        <mc:Fallback xmlns="">
          <p:sp>
            <p:nvSpPr>
              <p:cNvPr id="97" name="CuadroTexto 9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918" y="5791621"/>
                <a:ext cx="12013725" cy="413318"/>
              </a:xfrm>
              <a:prstGeom prst="rect">
                <a:avLst/>
              </a:prstGeom>
              <a:blipFill rotWithShape="0">
                <a:blip r:embed="rId4"/>
                <a:stretch>
                  <a:fillRect l="-1573" t="-11765" r="-609" b="-44118"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9" name="Conector recto de flecha 98"/>
          <p:cNvCxnSpPr/>
          <p:nvPr/>
        </p:nvCxnSpPr>
        <p:spPr>
          <a:xfrm>
            <a:off x="9048466" y="3027674"/>
            <a:ext cx="401837" cy="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ector recto 100"/>
          <p:cNvCxnSpPr/>
          <p:nvPr/>
        </p:nvCxnSpPr>
        <p:spPr>
          <a:xfrm>
            <a:off x="7517235" y="1438164"/>
            <a:ext cx="360306" cy="355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ector recto 101"/>
          <p:cNvCxnSpPr/>
          <p:nvPr/>
        </p:nvCxnSpPr>
        <p:spPr>
          <a:xfrm>
            <a:off x="7517235" y="766990"/>
            <a:ext cx="360306" cy="355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ector recto 102"/>
          <p:cNvCxnSpPr/>
          <p:nvPr/>
        </p:nvCxnSpPr>
        <p:spPr>
          <a:xfrm flipV="1">
            <a:off x="6820540" y="1434461"/>
            <a:ext cx="363708" cy="725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onector recto 103"/>
          <p:cNvCxnSpPr/>
          <p:nvPr/>
        </p:nvCxnSpPr>
        <p:spPr>
          <a:xfrm>
            <a:off x="6837607" y="763535"/>
            <a:ext cx="360306" cy="355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Elipse 104"/>
          <p:cNvSpPr/>
          <p:nvPr/>
        </p:nvSpPr>
        <p:spPr>
          <a:xfrm>
            <a:off x="7100081" y="709083"/>
            <a:ext cx="126609" cy="1160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6" name="Elipse 105"/>
          <p:cNvSpPr/>
          <p:nvPr/>
        </p:nvSpPr>
        <p:spPr>
          <a:xfrm>
            <a:off x="7444118" y="709083"/>
            <a:ext cx="126609" cy="1160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107" name="Conector recto 106"/>
          <p:cNvCxnSpPr/>
          <p:nvPr/>
        </p:nvCxnSpPr>
        <p:spPr>
          <a:xfrm flipH="1">
            <a:off x="7161081" y="1164350"/>
            <a:ext cx="252995" cy="27011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Elipse 107"/>
          <p:cNvSpPr/>
          <p:nvPr/>
        </p:nvSpPr>
        <p:spPr>
          <a:xfrm>
            <a:off x="7100081" y="1387263"/>
            <a:ext cx="126609" cy="1160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9" name="Elipse 108"/>
          <p:cNvSpPr/>
          <p:nvPr/>
        </p:nvSpPr>
        <p:spPr>
          <a:xfrm>
            <a:off x="7444118" y="1387263"/>
            <a:ext cx="126609" cy="1160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0" name="Elipse 109"/>
          <p:cNvSpPr/>
          <p:nvPr/>
        </p:nvSpPr>
        <p:spPr>
          <a:xfrm>
            <a:off x="7819474" y="716337"/>
            <a:ext cx="126609" cy="1160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1" name="Elipse 110"/>
          <p:cNvSpPr/>
          <p:nvPr/>
        </p:nvSpPr>
        <p:spPr>
          <a:xfrm>
            <a:off x="7819474" y="1387511"/>
            <a:ext cx="126609" cy="1160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2" name="CuadroTexto 111"/>
          <p:cNvSpPr txBox="1"/>
          <p:nvPr/>
        </p:nvSpPr>
        <p:spPr>
          <a:xfrm>
            <a:off x="8023282" y="121233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/>
              <a:t>5</a:t>
            </a:r>
          </a:p>
        </p:txBody>
      </p:sp>
      <p:sp>
        <p:nvSpPr>
          <p:cNvPr id="113" name="CuadroTexto 112"/>
          <p:cNvSpPr txBox="1"/>
          <p:nvPr/>
        </p:nvSpPr>
        <p:spPr>
          <a:xfrm>
            <a:off x="8007747" y="53167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6</a:t>
            </a:r>
            <a:endParaRPr lang="es-AR" dirty="0"/>
          </a:p>
        </p:txBody>
      </p:sp>
      <p:cxnSp>
        <p:nvCxnSpPr>
          <p:cNvPr id="114" name="Conector recto 113"/>
          <p:cNvCxnSpPr/>
          <p:nvPr/>
        </p:nvCxnSpPr>
        <p:spPr>
          <a:xfrm flipH="1">
            <a:off x="7189348" y="471118"/>
            <a:ext cx="252995" cy="27011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286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165" y="234491"/>
            <a:ext cx="8120418" cy="6431597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259307" y="723332"/>
            <a:ext cx="15520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21 </a:t>
            </a:r>
            <a:r>
              <a:rPr lang="es-AR" dirty="0" err="1" smtClean="0"/>
              <a:t>Mhz</a:t>
            </a:r>
            <a:endParaRPr lang="es-AR" dirty="0" smtClean="0"/>
          </a:p>
          <a:p>
            <a:r>
              <a:rPr lang="es-AR" dirty="0" smtClean="0"/>
              <a:t>4 elementos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56039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458" y="1363639"/>
            <a:ext cx="4100766" cy="435929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8227" y="1557248"/>
            <a:ext cx="7639277" cy="397207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337480" y="436728"/>
            <a:ext cx="84513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200" dirty="0" smtClean="0"/>
              <a:t>APUNTAR TODO EN LA MISMA DIRECCION</a:t>
            </a:r>
            <a:endParaRPr lang="es-AR" sz="3200" dirty="0"/>
          </a:p>
        </p:txBody>
      </p:sp>
    </p:spTree>
    <p:extLst>
      <p:ext uri="{BB962C8B-B14F-4D97-AF65-F5344CB8AC3E}">
        <p14:creationId xmlns:p14="http://schemas.microsoft.com/office/powerpoint/2010/main" val="36605941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Montaje lateral</a:t>
            </a:r>
            <a:endParaRPr lang="es-AR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1" y="1321795"/>
            <a:ext cx="4671477" cy="5261559"/>
          </a:xfrm>
        </p:spPr>
      </p:pic>
      <p:pic>
        <p:nvPicPr>
          <p:cNvPr id="6" name="rotacion rotor Juan LU1H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5400000">
            <a:off x="5895699" y="1281170"/>
            <a:ext cx="5851831" cy="4752535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4485309" y="5998578"/>
            <a:ext cx="8322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200" b="1" dirty="0" smtClean="0">
                <a:solidFill>
                  <a:srgbClr val="FF0000"/>
                </a:solidFill>
              </a:rPr>
              <a:t>NO</a:t>
            </a:r>
            <a:endParaRPr lang="es-AR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561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030" y="224859"/>
            <a:ext cx="5408903" cy="372301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6320" y="2964719"/>
            <a:ext cx="6211167" cy="365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76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63" t="54700" r="50174" b="28415"/>
          <a:stretch/>
        </p:blipFill>
        <p:spPr>
          <a:xfrm>
            <a:off x="445442" y="42857"/>
            <a:ext cx="2454269" cy="200216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30" b="30612"/>
          <a:stretch/>
        </p:blipFill>
        <p:spPr>
          <a:xfrm>
            <a:off x="3897827" y="204717"/>
            <a:ext cx="8227687" cy="2647665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4167405" y="464024"/>
            <a:ext cx="2520000" cy="8188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AR" sz="2400" b="1" dirty="0" smtClean="0"/>
              <a:t>4 antenas</a:t>
            </a:r>
          </a:p>
          <a:p>
            <a:pPr algn="ctr"/>
            <a:r>
              <a:rPr lang="es-AR" sz="2400" b="1" dirty="0" smtClean="0"/>
              <a:t>144 a 148 </a:t>
            </a:r>
            <a:r>
              <a:rPr lang="es-AR" sz="2400" b="1" dirty="0" err="1" smtClean="0"/>
              <a:t>Mhz</a:t>
            </a:r>
            <a:endParaRPr lang="es-AR" sz="2400" b="1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867506" y="3688524"/>
            <a:ext cx="2822834" cy="229696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282" y="4176461"/>
            <a:ext cx="2174928" cy="2113759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9234" y="3425588"/>
            <a:ext cx="3106280" cy="3026221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944" y="2210505"/>
            <a:ext cx="2267266" cy="1800476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3956071" y="2954319"/>
            <a:ext cx="5179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L=299,792458 / frecuencia en </a:t>
            </a:r>
            <a:r>
              <a:rPr lang="es-AR" dirty="0" err="1" smtClean="0"/>
              <a:t>mhz</a:t>
            </a:r>
            <a:r>
              <a:rPr lang="es-AR" dirty="0" smtClean="0"/>
              <a:t> * 0,25 * VP</a:t>
            </a:r>
            <a:endParaRPr lang="es-AR" dirty="0"/>
          </a:p>
        </p:txBody>
      </p:sp>
      <p:sp>
        <p:nvSpPr>
          <p:cNvPr id="15" name="CuadroTexto 14"/>
          <p:cNvSpPr txBox="1"/>
          <p:nvPr/>
        </p:nvSpPr>
        <p:spPr>
          <a:xfrm>
            <a:off x="350565" y="6395802"/>
            <a:ext cx="4695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Para 144.3 </a:t>
            </a:r>
            <a:r>
              <a:rPr lang="es-AR" dirty="0" err="1" smtClean="0"/>
              <a:t>mhz</a:t>
            </a:r>
            <a:r>
              <a:rPr lang="es-AR" dirty="0"/>
              <a:t> </a:t>
            </a:r>
            <a:r>
              <a:rPr lang="es-AR" dirty="0" smtClean="0"/>
              <a:t>es 520 mm para un VP=1</a:t>
            </a:r>
            <a:endParaRPr lang="es-AR" dirty="0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37217" y="3425587"/>
            <a:ext cx="2992634" cy="309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6291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25452" y="2216055"/>
            <a:ext cx="8596668" cy="1320800"/>
          </a:xfrm>
        </p:spPr>
        <p:txBody>
          <a:bodyPr/>
          <a:lstStyle/>
          <a:p>
            <a:pPr algn="ctr"/>
            <a:r>
              <a:rPr lang="es-AR" dirty="0" smtClean="0"/>
              <a:t>Gracias</a:t>
            </a:r>
            <a:br>
              <a:rPr lang="es-AR" dirty="0" smtClean="0"/>
            </a:br>
            <a:r>
              <a:rPr lang="es-AR" dirty="0" smtClean="0"/>
              <a:t>LU1FP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13434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Configuraciones prácticas</a:t>
            </a:r>
            <a:endParaRPr lang="es-AR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AR" dirty="0" smtClean="0"/>
              <a:t>Sumatoria vertical -&gt; Mayor Ganancia, variedad de </a:t>
            </a:r>
            <a:r>
              <a:rPr lang="es-AR" dirty="0" err="1" smtClean="0"/>
              <a:t>angulos</a:t>
            </a:r>
            <a:endParaRPr lang="es-AR" dirty="0" smtClean="0"/>
          </a:p>
          <a:p>
            <a:r>
              <a:rPr lang="es-AR" dirty="0" smtClean="0"/>
              <a:t>Sumatoria Horizontal -&gt; mismo ángulo, ½ lóbulo azimutal</a:t>
            </a:r>
          </a:p>
          <a:p>
            <a:r>
              <a:rPr lang="es-AR" dirty="0" smtClean="0"/>
              <a:t>Configuración en “H” -&gt; combinación de ambos anteriores</a:t>
            </a:r>
          </a:p>
          <a:p>
            <a:r>
              <a:rPr lang="es-AR" dirty="0" smtClean="0"/>
              <a:t>Configuración en “Rombo” -&gt; optimización del lóbulo anterior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581266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63894" y="499981"/>
            <a:ext cx="10463167" cy="1400530"/>
          </a:xfrm>
        </p:spPr>
        <p:txBody>
          <a:bodyPr/>
          <a:lstStyle/>
          <a:p>
            <a:r>
              <a:rPr lang="es-AR" dirty="0" smtClean="0"/>
              <a:t>El ángulo </a:t>
            </a:r>
            <a:r>
              <a:rPr lang="es-AR" dirty="0"/>
              <a:t>ó</a:t>
            </a:r>
            <a:r>
              <a:rPr lang="es-AR" dirty="0" smtClean="0"/>
              <a:t>ptimo es variable</a:t>
            </a:r>
            <a:endParaRPr lang="es-AR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8" t="17630" r="14954" b="28610"/>
          <a:stretch>
            <a:fillRect/>
          </a:stretch>
        </p:blipFill>
        <p:spPr bwMode="auto">
          <a:xfrm>
            <a:off x="1827568" y="1712392"/>
            <a:ext cx="8964613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Line 8"/>
          <p:cNvSpPr>
            <a:spLocks noChangeShapeType="1"/>
          </p:cNvSpPr>
          <p:nvPr/>
        </p:nvSpPr>
        <p:spPr bwMode="auto">
          <a:xfrm flipV="1">
            <a:off x="3051531" y="4303192"/>
            <a:ext cx="6985000" cy="1296987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6" name="Line 9"/>
          <p:cNvSpPr>
            <a:spLocks noChangeShapeType="1"/>
          </p:cNvSpPr>
          <p:nvPr/>
        </p:nvSpPr>
        <p:spPr bwMode="auto">
          <a:xfrm>
            <a:off x="10036531" y="4303192"/>
            <a:ext cx="647700" cy="433387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3319818" y="1928292"/>
            <a:ext cx="1887538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_tradnl" altLang="es-AR" sz="1400" b="1">
                <a:solidFill>
                  <a:srgbClr val="000000"/>
                </a:solidFill>
              </a:rPr>
              <a:t>Se pierde al espacio</a:t>
            </a:r>
            <a:endParaRPr lang="es-ES" altLang="es-AR" sz="1400" b="1">
              <a:solidFill>
                <a:srgbClr val="000000"/>
              </a:solidFill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5483581" y="2287067"/>
            <a:ext cx="3254375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_tradnl" altLang="es-AR" sz="1400" b="1">
                <a:solidFill>
                  <a:srgbClr val="000000"/>
                </a:solidFill>
              </a:rPr>
              <a:t>Pedersen – Angulo alto (esporádica)</a:t>
            </a:r>
            <a:endParaRPr lang="es-ES" altLang="es-AR" sz="1400" b="1">
              <a:solidFill>
                <a:srgbClr val="000000"/>
              </a:solidFill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 rot="21208904">
            <a:off x="3769081" y="5452542"/>
            <a:ext cx="1914525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_tradnl" altLang="es-AR" sz="1400" b="1">
                <a:solidFill>
                  <a:srgbClr val="000000"/>
                </a:solidFill>
              </a:rPr>
              <a:t>Zona de skip (sorda)</a:t>
            </a:r>
            <a:endParaRPr lang="es-ES" altLang="es-AR" sz="1400" b="1">
              <a:solidFill>
                <a:srgbClr val="000000"/>
              </a:solidFill>
            </a:endParaRP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7515581" y="5744642"/>
            <a:ext cx="1512887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_tradnl" altLang="es-AR" sz="1400" b="1">
                <a:solidFill>
                  <a:srgbClr val="000000"/>
                </a:solidFill>
              </a:rPr>
              <a:t>Angulo bajo</a:t>
            </a:r>
            <a:endParaRPr lang="es-ES" altLang="es-AR" sz="1400" b="1">
              <a:solidFill>
                <a:srgbClr val="000000"/>
              </a:solidFill>
            </a:endParaRP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9244368" y="2575992"/>
            <a:ext cx="1316038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_tradnl" altLang="es-AR" sz="1400" b="1">
                <a:solidFill>
                  <a:srgbClr val="FF3300"/>
                </a:solidFill>
              </a:rPr>
              <a:t>1 a 20 grados</a:t>
            </a:r>
            <a:endParaRPr lang="es-ES" altLang="es-AR" sz="1400" b="1">
              <a:solidFill>
                <a:srgbClr val="FF3300"/>
              </a:solidFill>
            </a:endParaRPr>
          </a:p>
        </p:txBody>
      </p:sp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1899006" y="5366817"/>
            <a:ext cx="1008062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_tradnl" altLang="es-AR" sz="1400" b="1" dirty="0">
                <a:solidFill>
                  <a:srgbClr val="000000"/>
                </a:solidFill>
              </a:rPr>
              <a:t>XMTR</a:t>
            </a:r>
            <a:endParaRPr lang="es-ES" altLang="es-AR" sz="1400" b="1" dirty="0">
              <a:solidFill>
                <a:srgbClr val="000000"/>
              </a:solidFill>
            </a:endParaRPr>
          </a:p>
        </p:txBody>
      </p:sp>
      <p:sp>
        <p:nvSpPr>
          <p:cNvPr id="13" name="Line 16"/>
          <p:cNvSpPr>
            <a:spLocks noChangeShapeType="1"/>
          </p:cNvSpPr>
          <p:nvPr/>
        </p:nvSpPr>
        <p:spPr bwMode="auto">
          <a:xfrm flipH="1">
            <a:off x="7228243" y="2936354"/>
            <a:ext cx="2663825" cy="21590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4" name="Arc 18"/>
          <p:cNvSpPr>
            <a:spLocks/>
          </p:cNvSpPr>
          <p:nvPr/>
        </p:nvSpPr>
        <p:spPr bwMode="auto">
          <a:xfrm>
            <a:off x="6867881" y="4879454"/>
            <a:ext cx="287337" cy="4318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rgbClr val="FF33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285942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" t="4355" r="27657" b="9291"/>
          <a:stretch>
            <a:fillRect/>
          </a:stretch>
        </p:blipFill>
        <p:spPr bwMode="auto">
          <a:xfrm>
            <a:off x="1138464" y="73478"/>
            <a:ext cx="8496300" cy="658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289402" y="217941"/>
            <a:ext cx="6550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AR" altLang="es-AR" sz="2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ESTADISTICAS ANGULOS LU - </a:t>
            </a:r>
            <a:r>
              <a:rPr lang="es-AR" altLang="es-AR" sz="24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USA</a:t>
            </a:r>
            <a:r>
              <a:rPr lang="es-AR" altLang="es-AR" sz="2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21 mhz</a:t>
            </a:r>
            <a:endParaRPr lang="es-ES" altLang="es-AR" sz="2400" b="1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791052" y="1705428"/>
            <a:ext cx="7953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AR" altLang="es-AR" sz="24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61%</a:t>
            </a:r>
            <a:endParaRPr lang="es-ES" altLang="es-AR" sz="2400" b="1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1209902" y="362403"/>
            <a:ext cx="576262" cy="60483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AR"/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1930627" y="2089603"/>
            <a:ext cx="2303462" cy="439261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AR"/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4305527" y="2089603"/>
            <a:ext cx="2305050" cy="439261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AR"/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6682014" y="2089603"/>
            <a:ext cx="2376488" cy="439261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AR"/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5094514" y="1705428"/>
            <a:ext cx="7953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AR" altLang="es-AR" sz="24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34%</a:t>
            </a:r>
            <a:endParaRPr lang="es-ES" altLang="es-AR" sz="2400" b="1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7544027" y="1705428"/>
            <a:ext cx="62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AR" altLang="es-AR" sz="24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5%</a:t>
            </a:r>
            <a:endParaRPr lang="es-ES" altLang="es-AR" sz="2400" b="1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3" name="AutoShape 18"/>
          <p:cNvSpPr>
            <a:spLocks/>
          </p:cNvSpPr>
          <p:nvPr/>
        </p:nvSpPr>
        <p:spPr bwMode="auto">
          <a:xfrm rot="16200000">
            <a:off x="4342833" y="-249578"/>
            <a:ext cx="360362" cy="3600450"/>
          </a:xfrm>
          <a:prstGeom prst="rightBrace">
            <a:avLst>
              <a:gd name="adj1" fmla="val 83260"/>
              <a:gd name="adj2" fmla="val 50000"/>
            </a:avLst>
          </a:prstGeom>
          <a:noFill/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AR"/>
          </a:p>
        </p:txBody>
      </p:sp>
      <p:sp>
        <p:nvSpPr>
          <p:cNvPr id="14" name="Text Box 19"/>
          <p:cNvSpPr txBox="1">
            <a:spLocks noChangeArrowheads="1"/>
          </p:cNvSpPr>
          <p:nvPr/>
        </p:nvSpPr>
        <p:spPr bwMode="auto">
          <a:xfrm>
            <a:off x="4162652" y="865641"/>
            <a:ext cx="7953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AR" altLang="es-AR" sz="24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95%</a:t>
            </a:r>
            <a:endParaRPr lang="es-ES" altLang="es-AR" sz="2400" b="1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342646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 rot="5400000">
            <a:off x="151837" y="421481"/>
            <a:ext cx="5867400" cy="5976938"/>
            <a:chOff x="930" y="255"/>
            <a:chExt cx="3696" cy="3765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937" t="9241" r="11285" b="21037"/>
            <a:stretch>
              <a:fillRect/>
            </a:stretch>
          </p:blipFill>
          <p:spPr bwMode="auto">
            <a:xfrm>
              <a:off x="930" y="255"/>
              <a:ext cx="3696" cy="37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3515" y="346"/>
              <a:ext cx="408" cy="27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3833" y="572"/>
              <a:ext cx="408" cy="27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2971" y="300"/>
              <a:ext cx="408" cy="27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3288" y="346"/>
              <a:ext cx="227" cy="13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>
              <a:off x="2789" y="300"/>
              <a:ext cx="227" cy="13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auto">
            <a:xfrm>
              <a:off x="3651" y="527"/>
              <a:ext cx="227" cy="13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AR"/>
            </a:p>
          </p:txBody>
        </p:sp>
      </p:grpSp>
      <p:sp>
        <p:nvSpPr>
          <p:cNvPr id="12" name="AutoShape 10"/>
          <p:cNvSpPr>
            <a:spLocks noChangeArrowheads="1"/>
          </p:cNvSpPr>
          <p:nvPr/>
        </p:nvSpPr>
        <p:spPr bwMode="auto">
          <a:xfrm>
            <a:off x="97068" y="692150"/>
            <a:ext cx="5761038" cy="5616575"/>
          </a:xfrm>
          <a:custGeom>
            <a:avLst/>
            <a:gdLst>
              <a:gd name="G0" fmla="+- 2065 0 0"/>
              <a:gd name="G1" fmla="+- 21600 0 2065"/>
              <a:gd name="G2" fmla="+- 21600 0 2065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2065" y="10800"/>
                </a:moveTo>
                <a:cubicBezTo>
                  <a:pt x="2065" y="15624"/>
                  <a:pt x="5976" y="19535"/>
                  <a:pt x="10800" y="19535"/>
                </a:cubicBezTo>
                <a:cubicBezTo>
                  <a:pt x="15624" y="19535"/>
                  <a:pt x="19535" y="15624"/>
                  <a:pt x="19535" y="10800"/>
                </a:cubicBezTo>
                <a:cubicBezTo>
                  <a:pt x="19535" y="5976"/>
                  <a:pt x="15624" y="2065"/>
                  <a:pt x="10800" y="2065"/>
                </a:cubicBezTo>
                <a:cubicBezTo>
                  <a:pt x="5976" y="2065"/>
                  <a:pt x="2065" y="5976"/>
                  <a:pt x="2065" y="1080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s-AR" altLang="es-AR" sz="2400">
              <a:effectLst>
                <a:outerShdw blurRad="38100" dist="38100" dir="2700000" algn="tl">
                  <a:srgbClr val="FFFFFF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4994506" y="3429000"/>
            <a:ext cx="71437" cy="287338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AR"/>
          </a:p>
        </p:txBody>
      </p:sp>
      <p:sp>
        <p:nvSpPr>
          <p:cNvPr id="14" name="Line 12"/>
          <p:cNvSpPr>
            <a:spLocks noChangeShapeType="1"/>
          </p:cNvSpPr>
          <p:nvPr/>
        </p:nvSpPr>
        <p:spPr bwMode="auto">
          <a:xfrm>
            <a:off x="3049818" y="3716338"/>
            <a:ext cx="1439863" cy="1512887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5" name="Line 13"/>
          <p:cNvSpPr>
            <a:spLocks noChangeShapeType="1"/>
          </p:cNvSpPr>
          <p:nvPr/>
        </p:nvSpPr>
        <p:spPr bwMode="auto">
          <a:xfrm flipV="1">
            <a:off x="3049818" y="1700213"/>
            <a:ext cx="1368425" cy="1584325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1681393" y="2971800"/>
            <a:ext cx="121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_tradnl" altLang="es-AR" sz="2400" b="1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100 %</a:t>
            </a:r>
            <a:endParaRPr lang="es-ES" altLang="es-AR" sz="2400" b="1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1949681" y="2505075"/>
            <a:ext cx="5794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_tradnl" altLang="es-AR" sz="2400" b="1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TX</a:t>
            </a:r>
            <a:endParaRPr lang="es-ES" altLang="es-AR" sz="2400" b="1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4421418" y="491558"/>
            <a:ext cx="17287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_tradnl" altLang="es-AR" sz="24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RX=5%</a:t>
            </a:r>
            <a:endParaRPr lang="es-ES" altLang="es-AR" sz="2400" b="1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grpSp>
        <p:nvGrpSpPr>
          <p:cNvPr id="19" name="Group 2"/>
          <p:cNvGrpSpPr>
            <a:grpSpLocks/>
          </p:cNvGrpSpPr>
          <p:nvPr/>
        </p:nvGrpSpPr>
        <p:grpSpPr bwMode="auto">
          <a:xfrm rot="5400000">
            <a:off x="6175269" y="421481"/>
            <a:ext cx="5867400" cy="5976938"/>
            <a:chOff x="930" y="255"/>
            <a:chExt cx="3696" cy="3765"/>
          </a:xfrm>
        </p:grpSpPr>
        <p:pic>
          <p:nvPicPr>
            <p:cNvPr id="20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937" t="9241" r="11285" b="21037"/>
            <a:stretch>
              <a:fillRect/>
            </a:stretch>
          </p:blipFill>
          <p:spPr bwMode="auto">
            <a:xfrm>
              <a:off x="930" y="255"/>
              <a:ext cx="3696" cy="37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Rectangle 4"/>
            <p:cNvSpPr>
              <a:spLocks noChangeArrowheads="1"/>
            </p:cNvSpPr>
            <p:nvPr/>
          </p:nvSpPr>
          <p:spPr bwMode="auto">
            <a:xfrm>
              <a:off x="3515" y="346"/>
              <a:ext cx="408" cy="27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22" name="Rectangle 5"/>
            <p:cNvSpPr>
              <a:spLocks noChangeArrowheads="1"/>
            </p:cNvSpPr>
            <p:nvPr/>
          </p:nvSpPr>
          <p:spPr bwMode="auto">
            <a:xfrm>
              <a:off x="3833" y="572"/>
              <a:ext cx="408" cy="27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23" name="Rectangle 6"/>
            <p:cNvSpPr>
              <a:spLocks noChangeArrowheads="1"/>
            </p:cNvSpPr>
            <p:nvPr/>
          </p:nvSpPr>
          <p:spPr bwMode="auto">
            <a:xfrm>
              <a:off x="2971" y="300"/>
              <a:ext cx="408" cy="27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24" name="Rectangle 7"/>
            <p:cNvSpPr>
              <a:spLocks noChangeArrowheads="1"/>
            </p:cNvSpPr>
            <p:nvPr/>
          </p:nvSpPr>
          <p:spPr bwMode="auto">
            <a:xfrm>
              <a:off x="3288" y="346"/>
              <a:ext cx="227" cy="13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25" name="Rectangle 8"/>
            <p:cNvSpPr>
              <a:spLocks noChangeArrowheads="1"/>
            </p:cNvSpPr>
            <p:nvPr/>
          </p:nvSpPr>
          <p:spPr bwMode="auto">
            <a:xfrm>
              <a:off x="2789" y="300"/>
              <a:ext cx="227" cy="13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26" name="Rectangle 9"/>
            <p:cNvSpPr>
              <a:spLocks noChangeArrowheads="1"/>
            </p:cNvSpPr>
            <p:nvPr/>
          </p:nvSpPr>
          <p:spPr bwMode="auto">
            <a:xfrm>
              <a:off x="3651" y="527"/>
              <a:ext cx="227" cy="13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AR"/>
            </a:p>
          </p:txBody>
        </p:sp>
      </p:grpSp>
      <p:sp>
        <p:nvSpPr>
          <p:cNvPr id="27" name="AutoShape 10"/>
          <p:cNvSpPr>
            <a:spLocks noChangeArrowheads="1"/>
          </p:cNvSpPr>
          <p:nvPr/>
        </p:nvSpPr>
        <p:spPr bwMode="auto">
          <a:xfrm>
            <a:off x="6120500" y="692150"/>
            <a:ext cx="5761038" cy="5616575"/>
          </a:xfrm>
          <a:custGeom>
            <a:avLst/>
            <a:gdLst>
              <a:gd name="G0" fmla="+- 2065 0 0"/>
              <a:gd name="G1" fmla="+- 21600 0 2065"/>
              <a:gd name="G2" fmla="+- 21600 0 2065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2065" y="10800"/>
                </a:moveTo>
                <a:cubicBezTo>
                  <a:pt x="2065" y="15624"/>
                  <a:pt x="5976" y="19535"/>
                  <a:pt x="10800" y="19535"/>
                </a:cubicBezTo>
                <a:cubicBezTo>
                  <a:pt x="15624" y="19535"/>
                  <a:pt x="19535" y="15624"/>
                  <a:pt x="19535" y="10800"/>
                </a:cubicBezTo>
                <a:cubicBezTo>
                  <a:pt x="19535" y="5976"/>
                  <a:pt x="15624" y="2065"/>
                  <a:pt x="10800" y="2065"/>
                </a:cubicBezTo>
                <a:cubicBezTo>
                  <a:pt x="5976" y="2065"/>
                  <a:pt x="2065" y="5976"/>
                  <a:pt x="2065" y="1080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s-AR" altLang="es-AR" sz="2400">
              <a:effectLst>
                <a:outerShdw blurRad="38100" dist="38100" dir="2700000" algn="tl">
                  <a:srgbClr val="FFFFFF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28" name="Rectangle 13"/>
          <p:cNvSpPr>
            <a:spLocks noChangeArrowheads="1"/>
          </p:cNvSpPr>
          <p:nvPr/>
        </p:nvSpPr>
        <p:spPr bwMode="auto">
          <a:xfrm>
            <a:off x="10873475" y="4221163"/>
            <a:ext cx="71438" cy="287337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AR"/>
          </a:p>
        </p:txBody>
      </p:sp>
      <p:sp>
        <p:nvSpPr>
          <p:cNvPr id="29" name="Rectangle 19"/>
          <p:cNvSpPr>
            <a:spLocks noChangeArrowheads="1"/>
          </p:cNvSpPr>
          <p:nvPr/>
        </p:nvSpPr>
        <p:spPr bwMode="auto">
          <a:xfrm>
            <a:off x="10873475" y="3141663"/>
            <a:ext cx="71438" cy="287337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AR"/>
          </a:p>
        </p:txBody>
      </p:sp>
      <p:sp>
        <p:nvSpPr>
          <p:cNvPr id="30" name="Rectangle 20"/>
          <p:cNvSpPr>
            <a:spLocks noChangeArrowheads="1"/>
          </p:cNvSpPr>
          <p:nvPr/>
        </p:nvSpPr>
        <p:spPr bwMode="auto">
          <a:xfrm>
            <a:off x="10873475" y="2709863"/>
            <a:ext cx="71438" cy="287337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AR"/>
          </a:p>
        </p:txBody>
      </p:sp>
      <p:sp>
        <p:nvSpPr>
          <p:cNvPr id="31" name="Rectangle 22"/>
          <p:cNvSpPr>
            <a:spLocks noChangeArrowheads="1"/>
          </p:cNvSpPr>
          <p:nvPr/>
        </p:nvSpPr>
        <p:spPr bwMode="auto">
          <a:xfrm>
            <a:off x="10873475" y="3644900"/>
            <a:ext cx="71438" cy="287338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AR"/>
          </a:p>
        </p:txBody>
      </p:sp>
      <p:sp>
        <p:nvSpPr>
          <p:cNvPr id="32" name="Text Box 27"/>
          <p:cNvSpPr txBox="1">
            <a:spLocks noChangeArrowheads="1"/>
          </p:cNvSpPr>
          <p:nvPr/>
        </p:nvSpPr>
        <p:spPr bwMode="auto">
          <a:xfrm>
            <a:off x="7704825" y="2971800"/>
            <a:ext cx="1130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_tradnl" altLang="es-AR" sz="2400" b="1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100%</a:t>
            </a:r>
            <a:endParaRPr lang="es-ES" altLang="es-AR" sz="2400" b="1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33" name="Text Box 28"/>
          <p:cNvSpPr txBox="1">
            <a:spLocks noChangeArrowheads="1"/>
          </p:cNvSpPr>
          <p:nvPr/>
        </p:nvSpPr>
        <p:spPr bwMode="auto">
          <a:xfrm>
            <a:off x="7973113" y="2505075"/>
            <a:ext cx="5794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_tradnl" altLang="es-AR" sz="2400" b="1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TX</a:t>
            </a:r>
            <a:endParaRPr lang="es-ES" altLang="es-AR" sz="2400" b="1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34" name="Text Box 29"/>
          <p:cNvSpPr txBox="1">
            <a:spLocks noChangeArrowheads="1"/>
          </p:cNvSpPr>
          <p:nvPr/>
        </p:nvSpPr>
        <p:spPr bwMode="auto">
          <a:xfrm>
            <a:off x="10252546" y="487363"/>
            <a:ext cx="162897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_tradnl" altLang="es-AR" sz="24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RX=90%</a:t>
            </a:r>
            <a:endParaRPr lang="es-ES" altLang="es-AR" sz="2400" b="1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35" name="Rectangle 37"/>
          <p:cNvSpPr>
            <a:spLocks noChangeArrowheads="1"/>
          </p:cNvSpPr>
          <p:nvPr/>
        </p:nvSpPr>
        <p:spPr bwMode="auto">
          <a:xfrm>
            <a:off x="10873475" y="2276475"/>
            <a:ext cx="71438" cy="287338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AR"/>
          </a:p>
        </p:txBody>
      </p:sp>
      <p:sp>
        <p:nvSpPr>
          <p:cNvPr id="36" name="Rectangle 38"/>
          <p:cNvSpPr>
            <a:spLocks noChangeArrowheads="1"/>
          </p:cNvSpPr>
          <p:nvPr/>
        </p:nvSpPr>
        <p:spPr bwMode="auto">
          <a:xfrm>
            <a:off x="10873475" y="2708275"/>
            <a:ext cx="71438" cy="287338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AR"/>
          </a:p>
        </p:txBody>
      </p:sp>
      <p:sp>
        <p:nvSpPr>
          <p:cNvPr id="37" name="Rectangle 39"/>
          <p:cNvSpPr>
            <a:spLocks noChangeArrowheads="1"/>
          </p:cNvSpPr>
          <p:nvPr/>
        </p:nvSpPr>
        <p:spPr bwMode="auto">
          <a:xfrm>
            <a:off x="10873475" y="2274888"/>
            <a:ext cx="71438" cy="287337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AR"/>
          </a:p>
        </p:txBody>
      </p:sp>
      <p:sp>
        <p:nvSpPr>
          <p:cNvPr id="38" name="Rectangle 40"/>
          <p:cNvSpPr>
            <a:spLocks noChangeArrowheads="1"/>
          </p:cNvSpPr>
          <p:nvPr/>
        </p:nvSpPr>
        <p:spPr bwMode="auto">
          <a:xfrm>
            <a:off x="10873475" y="3141663"/>
            <a:ext cx="71438" cy="287337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AR"/>
          </a:p>
        </p:txBody>
      </p:sp>
      <p:sp>
        <p:nvSpPr>
          <p:cNvPr id="39" name="Rectangle 41"/>
          <p:cNvSpPr>
            <a:spLocks noChangeArrowheads="1"/>
          </p:cNvSpPr>
          <p:nvPr/>
        </p:nvSpPr>
        <p:spPr bwMode="auto">
          <a:xfrm>
            <a:off x="10873475" y="2708275"/>
            <a:ext cx="71438" cy="287338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AR"/>
          </a:p>
        </p:txBody>
      </p:sp>
      <p:sp>
        <p:nvSpPr>
          <p:cNvPr id="40" name="Rectangle 42"/>
          <p:cNvSpPr>
            <a:spLocks noChangeArrowheads="1"/>
          </p:cNvSpPr>
          <p:nvPr/>
        </p:nvSpPr>
        <p:spPr bwMode="auto">
          <a:xfrm>
            <a:off x="10873475" y="2274888"/>
            <a:ext cx="71438" cy="287337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AR"/>
          </a:p>
        </p:txBody>
      </p:sp>
      <p:sp>
        <p:nvSpPr>
          <p:cNvPr id="41" name="Rectangle 43"/>
          <p:cNvSpPr>
            <a:spLocks noChangeArrowheads="1"/>
          </p:cNvSpPr>
          <p:nvPr/>
        </p:nvSpPr>
        <p:spPr bwMode="auto">
          <a:xfrm>
            <a:off x="10873475" y="3644900"/>
            <a:ext cx="71438" cy="287338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AR"/>
          </a:p>
        </p:txBody>
      </p:sp>
      <p:sp>
        <p:nvSpPr>
          <p:cNvPr id="42" name="Rectangle 44"/>
          <p:cNvSpPr>
            <a:spLocks noChangeArrowheads="1"/>
          </p:cNvSpPr>
          <p:nvPr/>
        </p:nvSpPr>
        <p:spPr bwMode="auto">
          <a:xfrm>
            <a:off x="10873475" y="3141663"/>
            <a:ext cx="71438" cy="287337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AR"/>
          </a:p>
        </p:txBody>
      </p:sp>
      <p:sp>
        <p:nvSpPr>
          <p:cNvPr id="43" name="Rectangle 45"/>
          <p:cNvSpPr>
            <a:spLocks noChangeArrowheads="1"/>
          </p:cNvSpPr>
          <p:nvPr/>
        </p:nvSpPr>
        <p:spPr bwMode="auto">
          <a:xfrm>
            <a:off x="10873475" y="2708275"/>
            <a:ext cx="71438" cy="287338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AR"/>
          </a:p>
        </p:txBody>
      </p:sp>
      <p:sp>
        <p:nvSpPr>
          <p:cNvPr id="44" name="Rectangle 46"/>
          <p:cNvSpPr>
            <a:spLocks noChangeArrowheads="1"/>
          </p:cNvSpPr>
          <p:nvPr/>
        </p:nvSpPr>
        <p:spPr bwMode="auto">
          <a:xfrm>
            <a:off x="10873475" y="2274888"/>
            <a:ext cx="71438" cy="287337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AR"/>
          </a:p>
        </p:txBody>
      </p:sp>
      <p:sp>
        <p:nvSpPr>
          <p:cNvPr id="45" name="Rectangle 47"/>
          <p:cNvSpPr>
            <a:spLocks noChangeArrowheads="1"/>
          </p:cNvSpPr>
          <p:nvPr/>
        </p:nvSpPr>
        <p:spPr bwMode="auto">
          <a:xfrm>
            <a:off x="10873475" y="4221163"/>
            <a:ext cx="71438" cy="287337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AR"/>
          </a:p>
        </p:txBody>
      </p:sp>
      <p:sp>
        <p:nvSpPr>
          <p:cNvPr id="46" name="Rectangle 48"/>
          <p:cNvSpPr>
            <a:spLocks noChangeArrowheads="1"/>
          </p:cNvSpPr>
          <p:nvPr/>
        </p:nvSpPr>
        <p:spPr bwMode="auto">
          <a:xfrm>
            <a:off x="10873475" y="3644900"/>
            <a:ext cx="71438" cy="287338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AR"/>
          </a:p>
        </p:txBody>
      </p:sp>
      <p:sp>
        <p:nvSpPr>
          <p:cNvPr id="47" name="Rectangle 49"/>
          <p:cNvSpPr>
            <a:spLocks noChangeArrowheads="1"/>
          </p:cNvSpPr>
          <p:nvPr/>
        </p:nvSpPr>
        <p:spPr bwMode="auto">
          <a:xfrm>
            <a:off x="10873475" y="3141663"/>
            <a:ext cx="71438" cy="287337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AR"/>
          </a:p>
        </p:txBody>
      </p:sp>
      <p:sp>
        <p:nvSpPr>
          <p:cNvPr id="48" name="Rectangle 50"/>
          <p:cNvSpPr>
            <a:spLocks noChangeArrowheads="1"/>
          </p:cNvSpPr>
          <p:nvPr/>
        </p:nvSpPr>
        <p:spPr bwMode="auto">
          <a:xfrm>
            <a:off x="10873475" y="2708275"/>
            <a:ext cx="71438" cy="287338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AR"/>
          </a:p>
        </p:txBody>
      </p:sp>
      <p:sp>
        <p:nvSpPr>
          <p:cNvPr id="49" name="Rectangle 51"/>
          <p:cNvSpPr>
            <a:spLocks noChangeArrowheads="1"/>
          </p:cNvSpPr>
          <p:nvPr/>
        </p:nvSpPr>
        <p:spPr bwMode="auto">
          <a:xfrm>
            <a:off x="10873475" y="2274888"/>
            <a:ext cx="71438" cy="287337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030511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2"/>
          <p:cNvGrpSpPr>
            <a:grpSpLocks/>
          </p:cNvGrpSpPr>
          <p:nvPr/>
        </p:nvGrpSpPr>
        <p:grpSpPr bwMode="auto">
          <a:xfrm rot="5400000">
            <a:off x="137321" y="421481"/>
            <a:ext cx="5867400" cy="5976938"/>
            <a:chOff x="930" y="255"/>
            <a:chExt cx="3696" cy="3765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937" t="9241" r="11285" b="21037"/>
            <a:stretch>
              <a:fillRect/>
            </a:stretch>
          </p:blipFill>
          <p:spPr bwMode="auto">
            <a:xfrm>
              <a:off x="930" y="255"/>
              <a:ext cx="3696" cy="376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3515" y="346"/>
              <a:ext cx="408" cy="27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3833" y="572"/>
              <a:ext cx="408" cy="27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2971" y="300"/>
              <a:ext cx="408" cy="27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3288" y="346"/>
              <a:ext cx="227" cy="13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2789" y="300"/>
              <a:ext cx="227" cy="13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3651" y="527"/>
              <a:ext cx="227" cy="13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AR"/>
            </a:p>
          </p:txBody>
        </p:sp>
      </p:grpSp>
      <p:sp>
        <p:nvSpPr>
          <p:cNvPr id="12" name="AutoShape 29"/>
          <p:cNvSpPr>
            <a:spLocks noChangeArrowheads="1"/>
          </p:cNvSpPr>
          <p:nvPr/>
        </p:nvSpPr>
        <p:spPr bwMode="auto">
          <a:xfrm>
            <a:off x="82552" y="692150"/>
            <a:ext cx="5761038" cy="5616575"/>
          </a:xfrm>
          <a:custGeom>
            <a:avLst/>
            <a:gdLst>
              <a:gd name="G0" fmla="+- 2065 0 0"/>
              <a:gd name="G1" fmla="+- 21600 0 2065"/>
              <a:gd name="G2" fmla="+- 21600 0 2065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2065" y="10800"/>
                </a:moveTo>
                <a:cubicBezTo>
                  <a:pt x="2065" y="15624"/>
                  <a:pt x="5976" y="19535"/>
                  <a:pt x="10800" y="19535"/>
                </a:cubicBezTo>
                <a:cubicBezTo>
                  <a:pt x="15624" y="19535"/>
                  <a:pt x="19535" y="15624"/>
                  <a:pt x="19535" y="10800"/>
                </a:cubicBezTo>
                <a:cubicBezTo>
                  <a:pt x="19535" y="5976"/>
                  <a:pt x="15624" y="2065"/>
                  <a:pt x="10800" y="2065"/>
                </a:cubicBezTo>
                <a:cubicBezTo>
                  <a:pt x="5976" y="2065"/>
                  <a:pt x="2065" y="5976"/>
                  <a:pt x="2065" y="1080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s-AR" altLang="es-AR" sz="2400">
              <a:effectLst>
                <a:outerShdw blurRad="38100" dist="38100" dir="2700000" algn="tl">
                  <a:srgbClr val="FFFFFF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13" name="Line 34"/>
          <p:cNvSpPr>
            <a:spLocks noChangeShapeType="1"/>
          </p:cNvSpPr>
          <p:nvPr/>
        </p:nvSpPr>
        <p:spPr bwMode="auto">
          <a:xfrm flipV="1">
            <a:off x="3035302" y="3644900"/>
            <a:ext cx="2232025" cy="71438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4" name="Line 35"/>
          <p:cNvSpPr>
            <a:spLocks noChangeShapeType="1"/>
          </p:cNvSpPr>
          <p:nvPr/>
        </p:nvSpPr>
        <p:spPr bwMode="auto">
          <a:xfrm>
            <a:off x="3035302" y="3284538"/>
            <a:ext cx="2232025" cy="2159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5" name="Text Box 42"/>
          <p:cNvSpPr txBox="1">
            <a:spLocks noChangeArrowheads="1"/>
          </p:cNvSpPr>
          <p:nvPr/>
        </p:nvSpPr>
        <p:spPr bwMode="auto">
          <a:xfrm>
            <a:off x="1666877" y="2971800"/>
            <a:ext cx="121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_tradnl" altLang="es-AR" sz="2400" b="1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100 %</a:t>
            </a:r>
            <a:endParaRPr lang="es-ES" altLang="es-AR" sz="2400" b="1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16" name="Rectangle 44"/>
          <p:cNvSpPr>
            <a:spLocks noChangeArrowheads="1"/>
          </p:cNvSpPr>
          <p:nvPr/>
        </p:nvSpPr>
        <p:spPr bwMode="auto">
          <a:xfrm>
            <a:off x="2963865" y="1196975"/>
            <a:ext cx="1150937" cy="2016125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AR"/>
          </a:p>
        </p:txBody>
      </p:sp>
      <p:sp>
        <p:nvSpPr>
          <p:cNvPr id="17" name="Rectangle 45"/>
          <p:cNvSpPr>
            <a:spLocks noChangeArrowheads="1"/>
          </p:cNvSpPr>
          <p:nvPr/>
        </p:nvSpPr>
        <p:spPr bwMode="auto">
          <a:xfrm>
            <a:off x="3538540" y="1484313"/>
            <a:ext cx="1296987" cy="1800225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AR"/>
          </a:p>
        </p:txBody>
      </p:sp>
      <p:sp>
        <p:nvSpPr>
          <p:cNvPr id="18" name="Rectangle 46"/>
          <p:cNvSpPr>
            <a:spLocks noChangeArrowheads="1"/>
          </p:cNvSpPr>
          <p:nvPr/>
        </p:nvSpPr>
        <p:spPr bwMode="auto">
          <a:xfrm rot="352735">
            <a:off x="3008315" y="2058988"/>
            <a:ext cx="2376487" cy="1296987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AR"/>
          </a:p>
        </p:txBody>
      </p:sp>
      <p:sp>
        <p:nvSpPr>
          <p:cNvPr id="19" name="Rectangle 50"/>
          <p:cNvSpPr>
            <a:spLocks noChangeArrowheads="1"/>
          </p:cNvSpPr>
          <p:nvPr/>
        </p:nvSpPr>
        <p:spPr bwMode="auto">
          <a:xfrm rot="21454342">
            <a:off x="2963865" y="3716338"/>
            <a:ext cx="2376487" cy="1296987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AR"/>
          </a:p>
        </p:txBody>
      </p:sp>
      <p:sp>
        <p:nvSpPr>
          <p:cNvPr id="20" name="Rectangle 51"/>
          <p:cNvSpPr>
            <a:spLocks noChangeArrowheads="1"/>
          </p:cNvSpPr>
          <p:nvPr/>
        </p:nvSpPr>
        <p:spPr bwMode="auto">
          <a:xfrm>
            <a:off x="2963865" y="3933825"/>
            <a:ext cx="1150937" cy="2016125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AR"/>
          </a:p>
        </p:txBody>
      </p:sp>
      <p:sp>
        <p:nvSpPr>
          <p:cNvPr id="21" name="Rectangle 52"/>
          <p:cNvSpPr>
            <a:spLocks noChangeArrowheads="1"/>
          </p:cNvSpPr>
          <p:nvPr/>
        </p:nvSpPr>
        <p:spPr bwMode="auto">
          <a:xfrm>
            <a:off x="3611565" y="4508500"/>
            <a:ext cx="1150937" cy="1008063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AR"/>
          </a:p>
        </p:txBody>
      </p:sp>
      <p:sp>
        <p:nvSpPr>
          <p:cNvPr id="22" name="Rectangle 30"/>
          <p:cNvSpPr>
            <a:spLocks noChangeArrowheads="1"/>
          </p:cNvSpPr>
          <p:nvPr/>
        </p:nvSpPr>
        <p:spPr bwMode="auto">
          <a:xfrm>
            <a:off x="5267327" y="2852738"/>
            <a:ext cx="71438" cy="287337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AR"/>
          </a:p>
        </p:txBody>
      </p:sp>
      <p:sp>
        <p:nvSpPr>
          <p:cNvPr id="23" name="Text Box 53"/>
          <p:cNvSpPr txBox="1">
            <a:spLocks noChangeArrowheads="1"/>
          </p:cNvSpPr>
          <p:nvPr/>
        </p:nvSpPr>
        <p:spPr bwMode="auto">
          <a:xfrm>
            <a:off x="1935165" y="2505075"/>
            <a:ext cx="5794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_tradnl" altLang="es-AR" sz="2400" b="1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TX</a:t>
            </a:r>
            <a:endParaRPr lang="es-ES" altLang="es-AR" sz="2400" b="1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24" name="Text Box 54"/>
          <p:cNvSpPr txBox="1">
            <a:spLocks noChangeArrowheads="1"/>
          </p:cNvSpPr>
          <p:nvPr/>
        </p:nvSpPr>
        <p:spPr bwMode="auto">
          <a:xfrm>
            <a:off x="4460652" y="546895"/>
            <a:ext cx="1420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_tradnl" altLang="es-AR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RX=0%</a:t>
            </a:r>
            <a:endParaRPr lang="es-ES" altLang="es-AR" sz="2400" b="1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grpSp>
        <p:nvGrpSpPr>
          <p:cNvPr id="25" name="Group 2"/>
          <p:cNvGrpSpPr>
            <a:grpSpLocks/>
          </p:cNvGrpSpPr>
          <p:nvPr/>
        </p:nvGrpSpPr>
        <p:grpSpPr bwMode="auto">
          <a:xfrm rot="5400000">
            <a:off x="6175262" y="421481"/>
            <a:ext cx="5867400" cy="5976938"/>
            <a:chOff x="930" y="255"/>
            <a:chExt cx="3696" cy="3765"/>
          </a:xfrm>
        </p:grpSpPr>
        <p:pic>
          <p:nvPicPr>
            <p:cNvPr id="26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937" t="9241" r="11285" b="21037"/>
            <a:stretch>
              <a:fillRect/>
            </a:stretch>
          </p:blipFill>
          <p:spPr bwMode="auto">
            <a:xfrm>
              <a:off x="930" y="255"/>
              <a:ext cx="3696" cy="37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Rectangle 4"/>
            <p:cNvSpPr>
              <a:spLocks noChangeArrowheads="1"/>
            </p:cNvSpPr>
            <p:nvPr/>
          </p:nvSpPr>
          <p:spPr bwMode="auto">
            <a:xfrm>
              <a:off x="3515" y="346"/>
              <a:ext cx="408" cy="27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28" name="Rectangle 5"/>
            <p:cNvSpPr>
              <a:spLocks noChangeArrowheads="1"/>
            </p:cNvSpPr>
            <p:nvPr/>
          </p:nvSpPr>
          <p:spPr bwMode="auto">
            <a:xfrm>
              <a:off x="3833" y="572"/>
              <a:ext cx="408" cy="27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29" name="Rectangle 6"/>
            <p:cNvSpPr>
              <a:spLocks noChangeArrowheads="1"/>
            </p:cNvSpPr>
            <p:nvPr/>
          </p:nvSpPr>
          <p:spPr bwMode="auto">
            <a:xfrm>
              <a:off x="2971" y="300"/>
              <a:ext cx="408" cy="27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30" name="Rectangle 7"/>
            <p:cNvSpPr>
              <a:spLocks noChangeArrowheads="1"/>
            </p:cNvSpPr>
            <p:nvPr/>
          </p:nvSpPr>
          <p:spPr bwMode="auto">
            <a:xfrm>
              <a:off x="3288" y="346"/>
              <a:ext cx="227" cy="13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31" name="Rectangle 8"/>
            <p:cNvSpPr>
              <a:spLocks noChangeArrowheads="1"/>
            </p:cNvSpPr>
            <p:nvPr/>
          </p:nvSpPr>
          <p:spPr bwMode="auto">
            <a:xfrm>
              <a:off x="2789" y="300"/>
              <a:ext cx="227" cy="13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32" name="Rectangle 9"/>
            <p:cNvSpPr>
              <a:spLocks noChangeArrowheads="1"/>
            </p:cNvSpPr>
            <p:nvPr/>
          </p:nvSpPr>
          <p:spPr bwMode="auto">
            <a:xfrm>
              <a:off x="3651" y="527"/>
              <a:ext cx="227" cy="13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AR"/>
            </a:p>
          </p:txBody>
        </p:sp>
      </p:grpSp>
      <p:sp>
        <p:nvSpPr>
          <p:cNvPr id="33" name="AutoShape 10"/>
          <p:cNvSpPr>
            <a:spLocks noChangeArrowheads="1"/>
          </p:cNvSpPr>
          <p:nvPr/>
        </p:nvSpPr>
        <p:spPr bwMode="auto">
          <a:xfrm>
            <a:off x="6120493" y="692150"/>
            <a:ext cx="5761038" cy="5616575"/>
          </a:xfrm>
          <a:custGeom>
            <a:avLst/>
            <a:gdLst>
              <a:gd name="G0" fmla="+- 2065 0 0"/>
              <a:gd name="G1" fmla="+- 21600 0 2065"/>
              <a:gd name="G2" fmla="+- 21600 0 2065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2065" y="10800"/>
                </a:moveTo>
                <a:cubicBezTo>
                  <a:pt x="2065" y="15624"/>
                  <a:pt x="5976" y="19535"/>
                  <a:pt x="10800" y="19535"/>
                </a:cubicBezTo>
                <a:cubicBezTo>
                  <a:pt x="15624" y="19535"/>
                  <a:pt x="19535" y="15624"/>
                  <a:pt x="19535" y="10800"/>
                </a:cubicBezTo>
                <a:cubicBezTo>
                  <a:pt x="19535" y="5976"/>
                  <a:pt x="15624" y="2065"/>
                  <a:pt x="10800" y="2065"/>
                </a:cubicBezTo>
                <a:cubicBezTo>
                  <a:pt x="5976" y="2065"/>
                  <a:pt x="2065" y="5976"/>
                  <a:pt x="2065" y="1080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s-AR" altLang="es-AR" sz="2400">
              <a:effectLst>
                <a:outerShdw blurRad="38100" dist="38100" dir="2700000" algn="tl">
                  <a:srgbClr val="FFFFFF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34" name="Line 11"/>
          <p:cNvSpPr>
            <a:spLocks noChangeShapeType="1"/>
          </p:cNvSpPr>
          <p:nvPr/>
        </p:nvSpPr>
        <p:spPr bwMode="auto">
          <a:xfrm flipV="1">
            <a:off x="9073243" y="3644900"/>
            <a:ext cx="2232025" cy="71438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35" name="Line 12"/>
          <p:cNvSpPr>
            <a:spLocks noChangeShapeType="1"/>
          </p:cNvSpPr>
          <p:nvPr/>
        </p:nvSpPr>
        <p:spPr bwMode="auto">
          <a:xfrm>
            <a:off x="9073243" y="3284538"/>
            <a:ext cx="2232025" cy="2159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36" name="Text Box 13"/>
          <p:cNvSpPr txBox="1">
            <a:spLocks noChangeArrowheads="1"/>
          </p:cNvSpPr>
          <p:nvPr/>
        </p:nvSpPr>
        <p:spPr bwMode="auto">
          <a:xfrm>
            <a:off x="7704818" y="2971800"/>
            <a:ext cx="121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_tradnl" altLang="es-AR" sz="2400" b="1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100 %</a:t>
            </a:r>
            <a:endParaRPr lang="es-ES" altLang="es-AR" sz="2400" b="1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37" name="Rectangle 14"/>
          <p:cNvSpPr>
            <a:spLocks noChangeArrowheads="1"/>
          </p:cNvSpPr>
          <p:nvPr/>
        </p:nvSpPr>
        <p:spPr bwMode="auto">
          <a:xfrm>
            <a:off x="9001806" y="1196975"/>
            <a:ext cx="1150937" cy="2016125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AR"/>
          </a:p>
        </p:txBody>
      </p:sp>
      <p:sp>
        <p:nvSpPr>
          <p:cNvPr id="38" name="Rectangle 15"/>
          <p:cNvSpPr>
            <a:spLocks noChangeArrowheads="1"/>
          </p:cNvSpPr>
          <p:nvPr/>
        </p:nvSpPr>
        <p:spPr bwMode="auto">
          <a:xfrm>
            <a:off x="9576481" y="1484313"/>
            <a:ext cx="1296987" cy="1800225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AR"/>
          </a:p>
        </p:txBody>
      </p:sp>
      <p:sp>
        <p:nvSpPr>
          <p:cNvPr id="39" name="Rectangle 16"/>
          <p:cNvSpPr>
            <a:spLocks noChangeArrowheads="1"/>
          </p:cNvSpPr>
          <p:nvPr/>
        </p:nvSpPr>
        <p:spPr bwMode="auto">
          <a:xfrm rot="352735">
            <a:off x="9046256" y="2058988"/>
            <a:ext cx="2376487" cy="1296987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AR"/>
          </a:p>
        </p:txBody>
      </p:sp>
      <p:sp>
        <p:nvSpPr>
          <p:cNvPr id="40" name="Rectangle 17"/>
          <p:cNvSpPr>
            <a:spLocks noChangeArrowheads="1"/>
          </p:cNvSpPr>
          <p:nvPr/>
        </p:nvSpPr>
        <p:spPr bwMode="auto">
          <a:xfrm rot="21454342">
            <a:off x="9001806" y="3716338"/>
            <a:ext cx="2376487" cy="1296987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AR"/>
          </a:p>
        </p:txBody>
      </p:sp>
      <p:sp>
        <p:nvSpPr>
          <p:cNvPr id="41" name="Rectangle 18"/>
          <p:cNvSpPr>
            <a:spLocks noChangeArrowheads="1"/>
          </p:cNvSpPr>
          <p:nvPr/>
        </p:nvSpPr>
        <p:spPr bwMode="auto">
          <a:xfrm>
            <a:off x="9001806" y="3933825"/>
            <a:ext cx="1150937" cy="2016125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AR"/>
          </a:p>
        </p:txBody>
      </p:sp>
      <p:sp>
        <p:nvSpPr>
          <p:cNvPr id="42" name="Rectangle 19"/>
          <p:cNvSpPr>
            <a:spLocks noChangeArrowheads="1"/>
          </p:cNvSpPr>
          <p:nvPr/>
        </p:nvSpPr>
        <p:spPr bwMode="auto">
          <a:xfrm>
            <a:off x="9649506" y="4508500"/>
            <a:ext cx="1150937" cy="1008063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AR"/>
          </a:p>
        </p:txBody>
      </p:sp>
      <p:sp>
        <p:nvSpPr>
          <p:cNvPr id="43" name="Rectangle 20"/>
          <p:cNvSpPr>
            <a:spLocks noChangeArrowheads="1"/>
          </p:cNvSpPr>
          <p:nvPr/>
        </p:nvSpPr>
        <p:spPr bwMode="auto">
          <a:xfrm>
            <a:off x="11305268" y="3429000"/>
            <a:ext cx="71438" cy="287338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AR"/>
          </a:p>
        </p:txBody>
      </p:sp>
      <p:sp>
        <p:nvSpPr>
          <p:cNvPr id="44" name="Text Box 21"/>
          <p:cNvSpPr txBox="1">
            <a:spLocks noChangeArrowheads="1"/>
          </p:cNvSpPr>
          <p:nvPr/>
        </p:nvSpPr>
        <p:spPr bwMode="auto">
          <a:xfrm>
            <a:off x="7973106" y="2505075"/>
            <a:ext cx="5794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_tradnl" altLang="es-AR" sz="2400" b="1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TX</a:t>
            </a:r>
            <a:endParaRPr lang="es-ES" altLang="es-AR" sz="2400" b="1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45" name="Text Box 22"/>
          <p:cNvSpPr txBox="1">
            <a:spLocks noChangeArrowheads="1"/>
          </p:cNvSpPr>
          <p:nvPr/>
        </p:nvSpPr>
        <p:spPr bwMode="auto">
          <a:xfrm>
            <a:off x="10303108" y="454026"/>
            <a:ext cx="1808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_tradnl" altLang="es-AR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RX=100%</a:t>
            </a:r>
            <a:endParaRPr lang="es-ES" altLang="es-AR" sz="2400" b="1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46" name="Rectangle 23"/>
          <p:cNvSpPr>
            <a:spLocks noChangeArrowheads="1"/>
          </p:cNvSpPr>
          <p:nvPr/>
        </p:nvSpPr>
        <p:spPr bwMode="auto">
          <a:xfrm>
            <a:off x="11305268" y="4365625"/>
            <a:ext cx="71438" cy="287338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AR"/>
          </a:p>
        </p:txBody>
      </p:sp>
      <p:sp>
        <p:nvSpPr>
          <p:cNvPr id="47" name="Rectangle 24"/>
          <p:cNvSpPr>
            <a:spLocks noChangeArrowheads="1"/>
          </p:cNvSpPr>
          <p:nvPr/>
        </p:nvSpPr>
        <p:spPr bwMode="auto">
          <a:xfrm>
            <a:off x="11305268" y="3933825"/>
            <a:ext cx="71438" cy="287338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AR"/>
          </a:p>
        </p:txBody>
      </p:sp>
      <p:sp>
        <p:nvSpPr>
          <p:cNvPr id="48" name="Rectangle 25"/>
          <p:cNvSpPr>
            <a:spLocks noChangeArrowheads="1"/>
          </p:cNvSpPr>
          <p:nvPr/>
        </p:nvSpPr>
        <p:spPr bwMode="auto">
          <a:xfrm>
            <a:off x="11305268" y="2924175"/>
            <a:ext cx="71438" cy="287338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AR"/>
          </a:p>
        </p:txBody>
      </p:sp>
      <p:sp>
        <p:nvSpPr>
          <p:cNvPr id="49" name="Rectangle 26"/>
          <p:cNvSpPr>
            <a:spLocks noChangeArrowheads="1"/>
          </p:cNvSpPr>
          <p:nvPr/>
        </p:nvSpPr>
        <p:spPr bwMode="auto">
          <a:xfrm>
            <a:off x="11305268" y="2420938"/>
            <a:ext cx="71438" cy="287337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7276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501" y="120012"/>
            <a:ext cx="9861853" cy="662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2374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45921" y="171950"/>
            <a:ext cx="8074466" cy="753782"/>
          </a:xfrm>
        </p:spPr>
        <p:txBody>
          <a:bodyPr/>
          <a:lstStyle/>
          <a:p>
            <a:r>
              <a:rPr lang="es-AR" dirty="0" smtClean="0"/>
              <a:t>Una antena 4 el. en 21 </a:t>
            </a:r>
            <a:r>
              <a:rPr lang="es-AR" dirty="0" err="1" smtClean="0"/>
              <a:t>Mhz</a:t>
            </a:r>
            <a:endParaRPr lang="es-AR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514" y="925732"/>
            <a:ext cx="5570199" cy="3428554"/>
          </a:xfrm>
          <a:prstGeom prst="rect">
            <a:avLst/>
          </a:prstGeom>
        </p:spPr>
      </p:pic>
      <p:cxnSp>
        <p:nvCxnSpPr>
          <p:cNvPr id="6" name="Conector recto de flecha 5"/>
          <p:cNvCxnSpPr/>
          <p:nvPr/>
        </p:nvCxnSpPr>
        <p:spPr>
          <a:xfrm flipV="1">
            <a:off x="2008777" y="1932277"/>
            <a:ext cx="7684" cy="592092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3022" y="2859314"/>
            <a:ext cx="6278211" cy="3831772"/>
          </a:xfrm>
          <a:prstGeom prst="rect">
            <a:avLst/>
          </a:prstGeom>
        </p:spPr>
      </p:pic>
      <p:cxnSp>
        <p:nvCxnSpPr>
          <p:cNvPr id="7" name="Conector recto de flecha 6"/>
          <p:cNvCxnSpPr/>
          <p:nvPr/>
        </p:nvCxnSpPr>
        <p:spPr>
          <a:xfrm>
            <a:off x="7866742" y="4465743"/>
            <a:ext cx="6233" cy="618913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624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958</TotalTime>
  <Words>570</Words>
  <Application>Microsoft Office PowerPoint</Application>
  <PresentationFormat>Panorámica</PresentationFormat>
  <Paragraphs>147</Paragraphs>
  <Slides>28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4" baseType="lpstr">
      <vt:lpstr>Arial</vt:lpstr>
      <vt:lpstr>Cambria Math</vt:lpstr>
      <vt:lpstr>Century Gothic</vt:lpstr>
      <vt:lpstr>Tahoma</vt:lpstr>
      <vt:lpstr>Wingdings 3</vt:lpstr>
      <vt:lpstr>Ion</vt:lpstr>
      <vt:lpstr>Enfases de  antenas yagi</vt:lpstr>
      <vt:lpstr>Items a resolver</vt:lpstr>
      <vt:lpstr>Configuraciones prácticas</vt:lpstr>
      <vt:lpstr>El ángulo óptimo es variable</vt:lpstr>
      <vt:lpstr>Presentación de PowerPoint</vt:lpstr>
      <vt:lpstr>Presentación de PowerPoint</vt:lpstr>
      <vt:lpstr>Presentación de PowerPoint</vt:lpstr>
      <vt:lpstr>Presentación de PowerPoint</vt:lpstr>
      <vt:lpstr>Una antena 4 el. en 21 Mhz</vt:lpstr>
      <vt:lpstr>La importancia del ángulo de disparo</vt:lpstr>
      <vt:lpstr>Presentación de PowerPoint</vt:lpstr>
      <vt:lpstr>Presentación de PowerPoint</vt:lpstr>
      <vt:lpstr>Presentación de PowerPoint</vt:lpstr>
      <vt:lpstr>Sumador 6 antenas Banda ancha</vt:lpstr>
      <vt:lpstr>Presentación de PowerPoint</vt:lpstr>
      <vt:lpstr>Sistema de enfase con 50 Ω</vt:lpstr>
      <vt:lpstr>Presentación de PowerPoint</vt:lpstr>
      <vt:lpstr>Presentación de PowerPoint</vt:lpstr>
      <vt:lpstr>Presentación de PowerPoint</vt:lpstr>
      <vt:lpstr>Presentación de PowerPoint</vt:lpstr>
      <vt:lpstr>Fase de la onda y su signo</vt:lpstr>
      <vt:lpstr>Presentación de PowerPoint</vt:lpstr>
      <vt:lpstr>Presentación de PowerPoint</vt:lpstr>
      <vt:lpstr>Presentación de PowerPoint</vt:lpstr>
      <vt:lpstr>Montaje lateral</vt:lpstr>
      <vt:lpstr>Presentación de PowerPoint</vt:lpstr>
      <vt:lpstr>Presentación de PowerPoint</vt:lpstr>
      <vt:lpstr>Gracias LU1FP</vt:lpstr>
    </vt:vector>
  </TitlesOfParts>
  <Company> 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Stacks de antenas</dc:title>
  <dc:creator>Cuenta Microsoft</dc:creator>
  <cp:lastModifiedBy>Cuenta Microsoft</cp:lastModifiedBy>
  <cp:revision>111</cp:revision>
  <dcterms:created xsi:type="dcterms:W3CDTF">2024-08-29T08:22:08Z</dcterms:created>
  <dcterms:modified xsi:type="dcterms:W3CDTF">2024-10-11T17:50:00Z</dcterms:modified>
</cp:coreProperties>
</file>